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 id="2147483695" r:id="rId3"/>
    <p:sldMasterId id="2147483674" r:id="rId4"/>
  </p:sldMasterIdLst>
  <p:notesMasterIdLst>
    <p:notesMasterId r:id="rId18"/>
  </p:notesMasterIdLst>
  <p:handoutMasterIdLst>
    <p:handoutMasterId r:id="rId19"/>
  </p:handoutMasterIdLst>
  <p:sldIdLst>
    <p:sldId id="269" r:id="rId5"/>
    <p:sldId id="271" r:id="rId6"/>
    <p:sldId id="274" r:id="rId7"/>
    <p:sldId id="273" r:id="rId8"/>
    <p:sldId id="279" r:id="rId9"/>
    <p:sldId id="283" r:id="rId10"/>
    <p:sldId id="272" r:id="rId11"/>
    <p:sldId id="284" r:id="rId12"/>
    <p:sldId id="275" r:id="rId13"/>
    <p:sldId id="285" r:id="rId14"/>
    <p:sldId id="276" r:id="rId15"/>
    <p:sldId id="282" r:id="rId16"/>
    <p:sldId id="278"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4"/>
    <a:srgbClr val="FFFFF0"/>
    <a:srgbClr val="FFFFF8"/>
    <a:srgbClr val="FFFFF5"/>
    <a:srgbClr val="FFFFF3"/>
    <a:srgbClr val="FFFFFA"/>
    <a:srgbClr val="FFFFD2"/>
    <a:srgbClr val="FFFFE1"/>
    <a:srgbClr val="FFFFFF"/>
    <a:srgbClr val="FFFF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21" d="100"/>
          <a:sy n="121" d="100"/>
        </p:scale>
        <p:origin x="10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494732564580011"/>
          <c:y val="3.8369311801452408E-2"/>
          <c:w val="0.81950651714665046"/>
          <c:h val="0.92244187436354053"/>
        </c:manualLayout>
      </c:layout>
      <c:barChart>
        <c:barDir val="bar"/>
        <c:grouping val="clustered"/>
        <c:varyColors val="0"/>
        <c:ser>
          <c:idx val="1"/>
          <c:order val="0"/>
          <c:tx>
            <c:strRef>
              <c:f>'G_Saldo Zuweisungen'!$B$1</c:f>
              <c:strCache>
                <c:ptCount val="1"/>
                <c:pt idx="0">
                  <c:v>PLAN 2026</c:v>
                </c:pt>
              </c:strCache>
            </c:strRef>
          </c:tx>
          <c:spPr>
            <a:solidFill>
              <a:schemeClr val="accent6"/>
            </a:solidFill>
            <a:ln>
              <a:noFill/>
            </a:ln>
            <a:effectLst/>
          </c:spPr>
          <c:invertIfNegative val="0"/>
          <c:cat>
            <c:strRef>
              <c:f>'G_Saldo Zuweisungen'!$A$2:$A$9</c:f>
              <c:strCache>
                <c:ptCount val="8"/>
                <c:pt idx="0">
                  <c:v>Grundsteuer A</c:v>
                </c:pt>
                <c:pt idx="1">
                  <c:v>Grundsteuer B</c:v>
                </c:pt>
                <c:pt idx="2">
                  <c:v>Gewerbesteuer</c:v>
                </c:pt>
                <c:pt idx="3">
                  <c:v>Gem.anteil EinSt</c:v>
                </c:pt>
                <c:pt idx="4">
                  <c:v>Gem.anteil UmSt</c:v>
                </c:pt>
                <c:pt idx="5">
                  <c:v>Familienleistungsausgleich</c:v>
                </c:pt>
                <c:pt idx="6">
                  <c:v>Schlüsselzuweisungen</c:v>
                </c:pt>
                <c:pt idx="7">
                  <c:v>Kom. Investitionspau.</c:v>
                </c:pt>
              </c:strCache>
            </c:strRef>
          </c:cat>
          <c:val>
            <c:numRef>
              <c:f>'G_Saldo Zuweisungen'!$B$2:$B$9</c:f>
              <c:numCache>
                <c:formatCode>#,##0</c:formatCode>
                <c:ptCount val="8"/>
                <c:pt idx="0">
                  <c:v>25000</c:v>
                </c:pt>
                <c:pt idx="1">
                  <c:v>1280000</c:v>
                </c:pt>
                <c:pt idx="2">
                  <c:v>2500000</c:v>
                </c:pt>
                <c:pt idx="3">
                  <c:v>6997537</c:v>
                </c:pt>
                <c:pt idx="4">
                  <c:v>435236</c:v>
                </c:pt>
                <c:pt idx="5">
                  <c:v>547612</c:v>
                </c:pt>
                <c:pt idx="6">
                  <c:v>5883943</c:v>
                </c:pt>
                <c:pt idx="7">
                  <c:v>1453733</c:v>
                </c:pt>
              </c:numCache>
            </c:numRef>
          </c:val>
          <c:extLst>
            <c:ext xmlns:c16="http://schemas.microsoft.com/office/drawing/2014/chart" uri="{C3380CC4-5D6E-409C-BE32-E72D297353CC}">
              <c16:uniqueId val="{00000000-D025-454C-81C5-83D99AC7565F}"/>
            </c:ext>
          </c:extLst>
        </c:ser>
        <c:ser>
          <c:idx val="2"/>
          <c:order val="2"/>
          <c:tx>
            <c:strRef>
              <c:f>'G_Saldo Zuweisungen'!$D$1</c:f>
              <c:strCache>
                <c:ptCount val="1"/>
                <c:pt idx="0">
                  <c:v>Prognose 2026</c:v>
                </c:pt>
              </c:strCache>
            </c:strRef>
          </c:tx>
          <c:spPr>
            <a:solidFill>
              <a:srgbClr val="FF0000"/>
            </a:solidFill>
            <a:ln>
              <a:noFill/>
            </a:ln>
            <a:effectLst/>
          </c:spPr>
          <c:invertIfNegative val="0"/>
          <c:cat>
            <c:strRef>
              <c:f>'G_Saldo Zuweisungen'!$A$2:$A$9</c:f>
              <c:strCache>
                <c:ptCount val="8"/>
                <c:pt idx="0">
                  <c:v>Grundsteuer A</c:v>
                </c:pt>
                <c:pt idx="1">
                  <c:v>Grundsteuer B</c:v>
                </c:pt>
                <c:pt idx="2">
                  <c:v>Gewerbesteuer</c:v>
                </c:pt>
                <c:pt idx="3">
                  <c:v>Gem.anteil EinSt</c:v>
                </c:pt>
                <c:pt idx="4">
                  <c:v>Gem.anteil UmSt</c:v>
                </c:pt>
                <c:pt idx="5">
                  <c:v>Familienleistungsausgleich</c:v>
                </c:pt>
                <c:pt idx="6">
                  <c:v>Schlüsselzuweisungen</c:v>
                </c:pt>
                <c:pt idx="7">
                  <c:v>Kom. Investitionspau.</c:v>
                </c:pt>
              </c:strCache>
            </c:strRef>
          </c:cat>
          <c:val>
            <c:numRef>
              <c:f>'G_Saldo Zuweisungen'!$D$2:$D$9</c:f>
              <c:numCache>
                <c:formatCode>#,##0</c:formatCode>
                <c:ptCount val="8"/>
                <c:pt idx="0">
                  <c:v>24549</c:v>
                </c:pt>
                <c:pt idx="1">
                  <c:v>1282901</c:v>
                </c:pt>
                <c:pt idx="2">
                  <c:v>2548209</c:v>
                </c:pt>
                <c:pt idx="3">
                  <c:v>6916209</c:v>
                </c:pt>
                <c:pt idx="4">
                  <c:v>436756.52799999999</c:v>
                </c:pt>
                <c:pt idx="5">
                  <c:v>545476</c:v>
                </c:pt>
                <c:pt idx="6">
                  <c:v>5877828.3200000003</c:v>
                </c:pt>
                <c:pt idx="7">
                  <c:v>1453733.4</c:v>
                </c:pt>
              </c:numCache>
            </c:numRef>
          </c:val>
          <c:extLst>
            <c:ext xmlns:c16="http://schemas.microsoft.com/office/drawing/2014/chart" uri="{C3380CC4-5D6E-409C-BE32-E72D297353CC}">
              <c16:uniqueId val="{00000001-D025-454C-81C5-83D99AC7565F}"/>
            </c:ext>
          </c:extLst>
        </c:ser>
        <c:dLbls>
          <c:showLegendKey val="0"/>
          <c:showVal val="0"/>
          <c:showCatName val="0"/>
          <c:showSerName val="0"/>
          <c:showPercent val="0"/>
          <c:showBubbleSize val="0"/>
        </c:dLbls>
        <c:gapWidth val="50"/>
        <c:axId val="49086880"/>
        <c:axId val="49076896"/>
        <c:extLst>
          <c:ext xmlns:c15="http://schemas.microsoft.com/office/drawing/2012/chart" uri="{02D57815-91ED-43cb-92C2-25804820EDAC}">
            <c15:filteredBarSeries>
              <c15:ser>
                <c:idx val="0"/>
                <c:order val="1"/>
                <c:tx>
                  <c:strRef>
                    <c:extLst>
                      <c:ext uri="{02D57815-91ED-43cb-92C2-25804820EDAC}">
                        <c15:formulaRef>
                          <c15:sqref>'G_Saldo Zuweisungen'!$C$1</c15:sqref>
                        </c15:formulaRef>
                      </c:ext>
                    </c:extLst>
                    <c:strCache>
                      <c:ptCount val="1"/>
                      <c:pt idx="0">
                        <c:v>IST 06.07.2026</c:v>
                      </c:pt>
                    </c:strCache>
                  </c:strRef>
                </c:tx>
                <c:spPr>
                  <a:solidFill>
                    <a:schemeClr val="accent6"/>
                  </a:solidFill>
                  <a:ln>
                    <a:solidFill>
                      <a:schemeClr val="accent6"/>
                    </a:solidFill>
                  </a:ln>
                  <a:effectLst/>
                </c:spPr>
                <c:invertIfNegative val="0"/>
                <c:cat>
                  <c:strRef>
                    <c:extLst>
                      <c:ext uri="{02D57815-91ED-43cb-92C2-25804820EDAC}">
                        <c15:formulaRef>
                          <c15:sqref>'G_Saldo Zuweisungen'!$A$2:$A$9</c15:sqref>
                        </c15:formulaRef>
                      </c:ext>
                    </c:extLst>
                    <c:strCache>
                      <c:ptCount val="8"/>
                      <c:pt idx="0">
                        <c:v>Grundsteuer A</c:v>
                      </c:pt>
                      <c:pt idx="1">
                        <c:v>Grundsteuer B</c:v>
                      </c:pt>
                      <c:pt idx="2">
                        <c:v>Gewerbesteuer</c:v>
                      </c:pt>
                      <c:pt idx="3">
                        <c:v>Gem.anteil EinSt</c:v>
                      </c:pt>
                      <c:pt idx="4">
                        <c:v>Gem.anteil UmSt</c:v>
                      </c:pt>
                      <c:pt idx="5">
                        <c:v>Familienleistungsausgleich</c:v>
                      </c:pt>
                      <c:pt idx="6">
                        <c:v>Schlüsselzuweisungen</c:v>
                      </c:pt>
                      <c:pt idx="7">
                        <c:v>Kom. Investitionspau.</c:v>
                      </c:pt>
                    </c:strCache>
                  </c:strRef>
                </c:cat>
                <c:val>
                  <c:numRef>
                    <c:extLst>
                      <c:ext uri="{02D57815-91ED-43cb-92C2-25804820EDAC}">
                        <c15:formulaRef>
                          <c15:sqref>'G_Saldo Zuweisungen'!$C$2:$C$9</c15:sqref>
                        </c15:formulaRef>
                      </c:ext>
                    </c:extLst>
                    <c:numCache>
                      <c:formatCode>#,##0</c:formatCode>
                      <c:ptCount val="8"/>
                      <c:pt idx="0">
                        <c:v>24743.41</c:v>
                      </c:pt>
                      <c:pt idx="1">
                        <c:v>1282882.25</c:v>
                      </c:pt>
                      <c:pt idx="2">
                        <c:v>2637105.0499999998</c:v>
                      </c:pt>
                      <c:pt idx="3">
                        <c:v>1780692.96</c:v>
                      </c:pt>
                      <c:pt idx="4">
                        <c:v>227236.69</c:v>
                      </c:pt>
                      <c:pt idx="5">
                        <c:v>273805.5</c:v>
                      </c:pt>
                      <c:pt idx="6">
                        <c:v>3291583.8</c:v>
                      </c:pt>
                      <c:pt idx="7">
                        <c:v>777632.9</c:v>
                      </c:pt>
                    </c:numCache>
                  </c:numRef>
                </c:val>
                <c:extLst>
                  <c:ext xmlns:c16="http://schemas.microsoft.com/office/drawing/2014/chart" uri="{C3380CC4-5D6E-409C-BE32-E72D297353CC}">
                    <c16:uniqueId val="{00000002-D025-454C-81C5-83D99AC7565F}"/>
                  </c:ext>
                </c:extLst>
              </c15:ser>
            </c15:filteredBarSeries>
          </c:ext>
        </c:extLst>
      </c:barChart>
      <c:catAx>
        <c:axId val="4908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800" b="0" i="0" u="none" strike="noStrike" kern="1200" baseline="0">
                <a:solidFill>
                  <a:schemeClr val="tx1">
                    <a:lumMod val="65000"/>
                    <a:lumOff val="35000"/>
                  </a:schemeClr>
                </a:solidFill>
                <a:latin typeface="+mn-lt"/>
                <a:ea typeface="+mn-ea"/>
                <a:cs typeface="+mn-cs"/>
              </a:defRPr>
            </a:pPr>
            <a:endParaRPr lang="de-DE"/>
          </a:p>
        </c:txPr>
        <c:crossAx val="49076896"/>
        <c:crosses val="autoZero"/>
        <c:auto val="1"/>
        <c:lblAlgn val="ctr"/>
        <c:lblOffset val="100"/>
        <c:noMultiLvlLbl val="0"/>
      </c:catAx>
      <c:valAx>
        <c:axId val="49076896"/>
        <c:scaling>
          <c:orientation val="minMax"/>
          <c:max val="7500000"/>
          <c:min val="0"/>
        </c:scaling>
        <c:delete val="0"/>
        <c:axPos val="b"/>
        <c:majorGridlines>
          <c:spPr>
            <a:ln w="9525" cap="flat" cmpd="sng" algn="ctr">
              <a:no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de-DE"/>
          </a:p>
        </c:txPr>
        <c:crossAx val="49086880"/>
        <c:crosses val="autoZero"/>
        <c:crossBetween val="between"/>
        <c:majorUnit val="1000000"/>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'G_Saldo Zuweisungen'!$B$1</c:f>
              <c:strCache>
                <c:ptCount val="1"/>
                <c:pt idx="0">
                  <c:v>PLAN 2026</c:v>
                </c:pt>
              </c:strCache>
            </c:strRef>
          </c:tx>
          <c:spPr>
            <a:solidFill>
              <a:srgbClr val="FF0000"/>
            </a:solidFill>
            <a:ln>
              <a:noFill/>
            </a:ln>
            <a:effectLst/>
          </c:spPr>
          <c:invertIfNegative val="0"/>
          <c:cat>
            <c:strRef>
              <c:f>'G_Saldo Zuweisungen'!$A$10:$A$12</c:f>
              <c:strCache>
                <c:ptCount val="3"/>
                <c:pt idx="0">
                  <c:v>Gewerbesteuerumlage</c:v>
                </c:pt>
                <c:pt idx="1">
                  <c:v>FAG-Umlage</c:v>
                </c:pt>
                <c:pt idx="2">
                  <c:v>Kreisumlage</c:v>
                </c:pt>
              </c:strCache>
            </c:strRef>
          </c:cat>
          <c:val>
            <c:numRef>
              <c:f>'G_Saldo Zuweisungen'!$B$10:$B$12</c:f>
              <c:numCache>
                <c:formatCode>#,##0</c:formatCode>
                <c:ptCount val="3"/>
                <c:pt idx="0">
                  <c:v>233333</c:v>
                </c:pt>
                <c:pt idx="1">
                  <c:v>2989344</c:v>
                </c:pt>
                <c:pt idx="2">
                  <c:v>4057933</c:v>
                </c:pt>
              </c:numCache>
            </c:numRef>
          </c:val>
          <c:extLst>
            <c:ext xmlns:c16="http://schemas.microsoft.com/office/drawing/2014/chart" uri="{C3380CC4-5D6E-409C-BE32-E72D297353CC}">
              <c16:uniqueId val="{00000000-9A08-45B8-9A95-1A028EC5A8DD}"/>
            </c:ext>
          </c:extLst>
        </c:ser>
        <c:ser>
          <c:idx val="2"/>
          <c:order val="2"/>
          <c:tx>
            <c:strRef>
              <c:f>'G_Saldo Zuweisungen'!$D$1</c:f>
              <c:strCache>
                <c:ptCount val="1"/>
                <c:pt idx="0">
                  <c:v>Prognose 2026</c:v>
                </c:pt>
              </c:strCache>
            </c:strRef>
          </c:tx>
          <c:spPr>
            <a:solidFill>
              <a:schemeClr val="accent6"/>
            </a:solidFill>
            <a:ln>
              <a:noFill/>
            </a:ln>
            <a:effectLst/>
          </c:spPr>
          <c:invertIfNegative val="0"/>
          <c:cat>
            <c:strRef>
              <c:f>'G_Saldo Zuweisungen'!$A$10:$A$12</c:f>
              <c:strCache>
                <c:ptCount val="3"/>
                <c:pt idx="0">
                  <c:v>Gewerbesteuerumlage</c:v>
                </c:pt>
                <c:pt idx="1">
                  <c:v>FAG-Umlage</c:v>
                </c:pt>
                <c:pt idx="2">
                  <c:v>Kreisumlage</c:v>
                </c:pt>
              </c:strCache>
            </c:strRef>
          </c:cat>
          <c:val>
            <c:numRef>
              <c:f>'G_Saldo Zuweisungen'!$D$10:$D$12</c:f>
              <c:numCache>
                <c:formatCode>#,##0</c:formatCode>
                <c:ptCount val="3"/>
                <c:pt idx="0">
                  <c:v>237832.84</c:v>
                </c:pt>
                <c:pt idx="1">
                  <c:v>2990695.0970000005</c:v>
                </c:pt>
                <c:pt idx="2">
                  <c:v>4059767.1</c:v>
                </c:pt>
              </c:numCache>
            </c:numRef>
          </c:val>
          <c:extLst>
            <c:ext xmlns:c16="http://schemas.microsoft.com/office/drawing/2014/chart" uri="{C3380CC4-5D6E-409C-BE32-E72D297353CC}">
              <c16:uniqueId val="{00000001-9A08-45B8-9A95-1A028EC5A8DD}"/>
            </c:ext>
          </c:extLst>
        </c:ser>
        <c:dLbls>
          <c:showLegendKey val="0"/>
          <c:showVal val="0"/>
          <c:showCatName val="0"/>
          <c:showSerName val="0"/>
          <c:showPercent val="0"/>
          <c:showBubbleSize val="0"/>
        </c:dLbls>
        <c:gapWidth val="150"/>
        <c:axId val="234782064"/>
        <c:axId val="234782480"/>
        <c:extLst>
          <c:ext xmlns:c15="http://schemas.microsoft.com/office/drawing/2012/chart" uri="{02D57815-91ED-43cb-92C2-25804820EDAC}">
            <c15:filteredBarSeries>
              <c15:ser>
                <c:idx val="1"/>
                <c:order val="1"/>
                <c:tx>
                  <c:strRef>
                    <c:extLst>
                      <c:ext uri="{02D57815-91ED-43cb-92C2-25804820EDAC}">
                        <c15:formulaRef>
                          <c15:sqref>'G_Saldo Zuweisungen'!$C$1</c15:sqref>
                        </c15:formulaRef>
                      </c:ext>
                    </c:extLst>
                    <c:strCache>
                      <c:ptCount val="1"/>
                      <c:pt idx="0">
                        <c:v>IST 06.07.2026</c:v>
                      </c:pt>
                    </c:strCache>
                  </c:strRef>
                </c:tx>
                <c:spPr>
                  <a:solidFill>
                    <a:schemeClr val="accent6"/>
                  </a:solidFill>
                  <a:ln>
                    <a:solidFill>
                      <a:schemeClr val="accent6"/>
                    </a:solidFill>
                  </a:ln>
                  <a:effectLst/>
                </c:spPr>
                <c:invertIfNegative val="0"/>
                <c:cat>
                  <c:strRef>
                    <c:extLst>
                      <c:ext uri="{02D57815-91ED-43cb-92C2-25804820EDAC}">
                        <c15:formulaRef>
                          <c15:sqref>'G_Saldo Zuweisungen'!$A$10:$A$12</c15:sqref>
                        </c15:formulaRef>
                      </c:ext>
                    </c:extLst>
                    <c:strCache>
                      <c:ptCount val="3"/>
                      <c:pt idx="0">
                        <c:v>Gewerbesteuerumlage</c:v>
                      </c:pt>
                      <c:pt idx="1">
                        <c:v>FAG-Umlage</c:v>
                      </c:pt>
                      <c:pt idx="2">
                        <c:v>Kreisumlage</c:v>
                      </c:pt>
                    </c:strCache>
                  </c:strRef>
                </c:cat>
                <c:val>
                  <c:numRef>
                    <c:extLst>
                      <c:ext uri="{02D57815-91ED-43cb-92C2-25804820EDAC}">
                        <c15:formulaRef>
                          <c15:sqref>'G_Saldo Zuweisungen'!$C$10:$C$12</c15:sqref>
                        </c15:formulaRef>
                      </c:ext>
                    </c:extLst>
                    <c:numCache>
                      <c:formatCode>#,##0</c:formatCode>
                      <c:ptCount val="3"/>
                      <c:pt idx="0">
                        <c:v>96699.96</c:v>
                      </c:pt>
                      <c:pt idx="1">
                        <c:v>1495347.6</c:v>
                      </c:pt>
                      <c:pt idx="2">
                        <c:v>1894558</c:v>
                      </c:pt>
                    </c:numCache>
                  </c:numRef>
                </c:val>
                <c:extLst>
                  <c:ext xmlns:c16="http://schemas.microsoft.com/office/drawing/2014/chart" uri="{C3380CC4-5D6E-409C-BE32-E72D297353CC}">
                    <c16:uniqueId val="{00000002-9A08-45B8-9A95-1A028EC5A8DD}"/>
                  </c:ext>
                </c:extLst>
              </c15:ser>
            </c15:filteredBarSeries>
          </c:ext>
        </c:extLst>
      </c:barChart>
      <c:catAx>
        <c:axId val="234782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34782480"/>
        <c:crosses val="autoZero"/>
        <c:auto val="1"/>
        <c:lblAlgn val="ctr"/>
        <c:lblOffset val="100"/>
        <c:noMultiLvlLbl val="0"/>
      </c:catAx>
      <c:valAx>
        <c:axId val="234782480"/>
        <c:scaling>
          <c:orientation val="minMax"/>
        </c:scaling>
        <c:delete val="0"/>
        <c:axPos val="b"/>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347820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591821769697615"/>
          <c:y val="3.1813926107772804E-2"/>
          <c:w val="0.80545089816313264"/>
          <c:h val="0.840966692447637"/>
        </c:manualLayout>
      </c:layout>
      <c:lineChart>
        <c:grouping val="standard"/>
        <c:varyColors val="0"/>
        <c:ser>
          <c:idx val="0"/>
          <c:order val="0"/>
          <c:spPr>
            <a:ln w="28575" cap="rnd">
              <a:solidFill>
                <a:schemeClr val="accent1"/>
              </a:solidFill>
              <a:round/>
            </a:ln>
            <a:effectLst/>
          </c:spPr>
          <c:marker>
            <c:symbol val="none"/>
          </c:marker>
          <c:cat>
            <c:numRef>
              <c:f>Tabelle2!$A$2:$A$126</c:f>
              <c:numCache>
                <c:formatCode>m/d/yyyy</c:formatCode>
                <c:ptCount val="125"/>
                <c:pt idx="0">
                  <c:v>46024</c:v>
                </c:pt>
                <c:pt idx="1">
                  <c:v>46027</c:v>
                </c:pt>
                <c:pt idx="2">
                  <c:v>46029</c:v>
                </c:pt>
                <c:pt idx="3">
                  <c:v>46030</c:v>
                </c:pt>
                <c:pt idx="4">
                  <c:v>46031</c:v>
                </c:pt>
                <c:pt idx="5">
                  <c:v>46034</c:v>
                </c:pt>
                <c:pt idx="6">
                  <c:v>46035</c:v>
                </c:pt>
                <c:pt idx="7">
                  <c:v>46036</c:v>
                </c:pt>
                <c:pt idx="8">
                  <c:v>46037</c:v>
                </c:pt>
                <c:pt idx="9">
                  <c:v>46038</c:v>
                </c:pt>
                <c:pt idx="10">
                  <c:v>46041</c:v>
                </c:pt>
                <c:pt idx="11">
                  <c:v>46042</c:v>
                </c:pt>
                <c:pt idx="12">
                  <c:v>46043</c:v>
                </c:pt>
                <c:pt idx="13">
                  <c:v>46044</c:v>
                </c:pt>
                <c:pt idx="14">
                  <c:v>46045</c:v>
                </c:pt>
                <c:pt idx="15">
                  <c:v>46048</c:v>
                </c:pt>
                <c:pt idx="16">
                  <c:v>46049</c:v>
                </c:pt>
                <c:pt idx="17">
                  <c:v>46050</c:v>
                </c:pt>
                <c:pt idx="18">
                  <c:v>46051</c:v>
                </c:pt>
                <c:pt idx="19">
                  <c:v>46052</c:v>
                </c:pt>
                <c:pt idx="20">
                  <c:v>46055</c:v>
                </c:pt>
                <c:pt idx="21">
                  <c:v>46056</c:v>
                </c:pt>
                <c:pt idx="22">
                  <c:v>46057</c:v>
                </c:pt>
                <c:pt idx="23">
                  <c:v>46058</c:v>
                </c:pt>
                <c:pt idx="24">
                  <c:v>46059</c:v>
                </c:pt>
                <c:pt idx="25">
                  <c:v>46062</c:v>
                </c:pt>
                <c:pt idx="26">
                  <c:v>46063</c:v>
                </c:pt>
                <c:pt idx="27">
                  <c:v>46064</c:v>
                </c:pt>
                <c:pt idx="28">
                  <c:v>46065</c:v>
                </c:pt>
                <c:pt idx="29">
                  <c:v>46066</c:v>
                </c:pt>
                <c:pt idx="30">
                  <c:v>46069</c:v>
                </c:pt>
                <c:pt idx="31">
                  <c:v>46070</c:v>
                </c:pt>
                <c:pt idx="32">
                  <c:v>46071</c:v>
                </c:pt>
                <c:pt idx="33">
                  <c:v>46072</c:v>
                </c:pt>
                <c:pt idx="34">
                  <c:v>46073</c:v>
                </c:pt>
                <c:pt idx="35">
                  <c:v>46076</c:v>
                </c:pt>
                <c:pt idx="36">
                  <c:v>46077</c:v>
                </c:pt>
                <c:pt idx="37">
                  <c:v>46078</c:v>
                </c:pt>
                <c:pt idx="38">
                  <c:v>46079</c:v>
                </c:pt>
                <c:pt idx="39">
                  <c:v>46080</c:v>
                </c:pt>
                <c:pt idx="40">
                  <c:v>46083</c:v>
                </c:pt>
                <c:pt idx="41">
                  <c:v>46084</c:v>
                </c:pt>
                <c:pt idx="42">
                  <c:v>46085</c:v>
                </c:pt>
                <c:pt idx="43">
                  <c:v>46086</c:v>
                </c:pt>
                <c:pt idx="44">
                  <c:v>46087</c:v>
                </c:pt>
                <c:pt idx="45">
                  <c:v>46090</c:v>
                </c:pt>
                <c:pt idx="46">
                  <c:v>46091</c:v>
                </c:pt>
                <c:pt idx="47">
                  <c:v>46092</c:v>
                </c:pt>
                <c:pt idx="48">
                  <c:v>46093</c:v>
                </c:pt>
                <c:pt idx="49">
                  <c:v>46094</c:v>
                </c:pt>
                <c:pt idx="50">
                  <c:v>46097</c:v>
                </c:pt>
                <c:pt idx="51">
                  <c:v>46098</c:v>
                </c:pt>
                <c:pt idx="52">
                  <c:v>46099</c:v>
                </c:pt>
                <c:pt idx="53">
                  <c:v>46100</c:v>
                </c:pt>
                <c:pt idx="54">
                  <c:v>46101</c:v>
                </c:pt>
                <c:pt idx="55">
                  <c:v>46104</c:v>
                </c:pt>
                <c:pt idx="56">
                  <c:v>46105</c:v>
                </c:pt>
                <c:pt idx="57">
                  <c:v>46106</c:v>
                </c:pt>
                <c:pt idx="58">
                  <c:v>46107</c:v>
                </c:pt>
                <c:pt idx="59">
                  <c:v>46108</c:v>
                </c:pt>
                <c:pt idx="60">
                  <c:v>46111</c:v>
                </c:pt>
                <c:pt idx="61">
                  <c:v>46112</c:v>
                </c:pt>
                <c:pt idx="62">
                  <c:v>46113</c:v>
                </c:pt>
                <c:pt idx="63">
                  <c:v>46114</c:v>
                </c:pt>
                <c:pt idx="64">
                  <c:v>46119</c:v>
                </c:pt>
                <c:pt idx="65">
                  <c:v>46120</c:v>
                </c:pt>
                <c:pt idx="66">
                  <c:v>46121</c:v>
                </c:pt>
                <c:pt idx="67">
                  <c:v>46122</c:v>
                </c:pt>
                <c:pt idx="68">
                  <c:v>46125</c:v>
                </c:pt>
                <c:pt idx="69">
                  <c:v>46126</c:v>
                </c:pt>
                <c:pt idx="70">
                  <c:v>46127</c:v>
                </c:pt>
                <c:pt idx="71">
                  <c:v>46128</c:v>
                </c:pt>
                <c:pt idx="72">
                  <c:v>46129</c:v>
                </c:pt>
                <c:pt idx="73">
                  <c:v>46132</c:v>
                </c:pt>
                <c:pt idx="74">
                  <c:v>46133</c:v>
                </c:pt>
                <c:pt idx="75">
                  <c:v>46134</c:v>
                </c:pt>
                <c:pt idx="76">
                  <c:v>46135</c:v>
                </c:pt>
                <c:pt idx="77">
                  <c:v>46136</c:v>
                </c:pt>
                <c:pt idx="78">
                  <c:v>46139</c:v>
                </c:pt>
                <c:pt idx="79">
                  <c:v>46140</c:v>
                </c:pt>
                <c:pt idx="80">
                  <c:v>46141</c:v>
                </c:pt>
                <c:pt idx="81">
                  <c:v>46142</c:v>
                </c:pt>
                <c:pt idx="82">
                  <c:v>46146</c:v>
                </c:pt>
                <c:pt idx="83">
                  <c:v>46147</c:v>
                </c:pt>
                <c:pt idx="84">
                  <c:v>46148</c:v>
                </c:pt>
                <c:pt idx="85">
                  <c:v>46149</c:v>
                </c:pt>
                <c:pt idx="86">
                  <c:v>46150</c:v>
                </c:pt>
                <c:pt idx="87">
                  <c:v>46153</c:v>
                </c:pt>
                <c:pt idx="88">
                  <c:v>46154</c:v>
                </c:pt>
                <c:pt idx="89">
                  <c:v>46155</c:v>
                </c:pt>
                <c:pt idx="90">
                  <c:v>46157</c:v>
                </c:pt>
                <c:pt idx="91">
                  <c:v>46160</c:v>
                </c:pt>
                <c:pt idx="92">
                  <c:v>46161</c:v>
                </c:pt>
                <c:pt idx="93">
                  <c:v>46162</c:v>
                </c:pt>
                <c:pt idx="94">
                  <c:v>46163</c:v>
                </c:pt>
                <c:pt idx="95">
                  <c:v>46164</c:v>
                </c:pt>
                <c:pt idx="96">
                  <c:v>46168</c:v>
                </c:pt>
                <c:pt idx="97">
                  <c:v>46169</c:v>
                </c:pt>
                <c:pt idx="98">
                  <c:v>46170</c:v>
                </c:pt>
                <c:pt idx="99">
                  <c:v>46171</c:v>
                </c:pt>
                <c:pt idx="100">
                  <c:v>46174</c:v>
                </c:pt>
                <c:pt idx="101">
                  <c:v>46175</c:v>
                </c:pt>
                <c:pt idx="102">
                  <c:v>46176</c:v>
                </c:pt>
                <c:pt idx="103">
                  <c:v>46178</c:v>
                </c:pt>
                <c:pt idx="104">
                  <c:v>46181</c:v>
                </c:pt>
                <c:pt idx="105">
                  <c:v>46182</c:v>
                </c:pt>
                <c:pt idx="106">
                  <c:v>46183</c:v>
                </c:pt>
                <c:pt idx="107">
                  <c:v>46184</c:v>
                </c:pt>
                <c:pt idx="108">
                  <c:v>46185</c:v>
                </c:pt>
                <c:pt idx="109">
                  <c:v>46188</c:v>
                </c:pt>
                <c:pt idx="110">
                  <c:v>46189</c:v>
                </c:pt>
                <c:pt idx="111">
                  <c:v>46190</c:v>
                </c:pt>
                <c:pt idx="112">
                  <c:v>46191</c:v>
                </c:pt>
                <c:pt idx="113">
                  <c:v>46192</c:v>
                </c:pt>
                <c:pt idx="114">
                  <c:v>46195</c:v>
                </c:pt>
                <c:pt idx="115">
                  <c:v>46196</c:v>
                </c:pt>
                <c:pt idx="116">
                  <c:v>46197</c:v>
                </c:pt>
                <c:pt idx="117">
                  <c:v>46198</c:v>
                </c:pt>
                <c:pt idx="118">
                  <c:v>46199</c:v>
                </c:pt>
                <c:pt idx="119">
                  <c:v>46202</c:v>
                </c:pt>
                <c:pt idx="120">
                  <c:v>46203</c:v>
                </c:pt>
                <c:pt idx="121">
                  <c:v>46204</c:v>
                </c:pt>
                <c:pt idx="122">
                  <c:v>46205</c:v>
                </c:pt>
                <c:pt idx="123">
                  <c:v>46206</c:v>
                </c:pt>
                <c:pt idx="124">
                  <c:v>46209</c:v>
                </c:pt>
              </c:numCache>
            </c:numRef>
          </c:cat>
          <c:val>
            <c:numRef>
              <c:f>Tabelle2!$B$2:$B$126</c:f>
              <c:numCache>
                <c:formatCode>#,##0.00</c:formatCode>
                <c:ptCount val="125"/>
                <c:pt idx="0">
                  <c:v>3316039.88</c:v>
                </c:pt>
                <c:pt idx="1">
                  <c:v>3318400.87</c:v>
                </c:pt>
                <c:pt idx="2">
                  <c:v>3318400.87</c:v>
                </c:pt>
                <c:pt idx="3">
                  <c:v>3315680.93</c:v>
                </c:pt>
                <c:pt idx="4">
                  <c:v>3315680.93</c:v>
                </c:pt>
                <c:pt idx="5">
                  <c:v>3315680.93</c:v>
                </c:pt>
                <c:pt idx="6">
                  <c:v>3315680.93</c:v>
                </c:pt>
                <c:pt idx="7">
                  <c:v>3315680.93</c:v>
                </c:pt>
                <c:pt idx="8">
                  <c:v>3315680.93</c:v>
                </c:pt>
                <c:pt idx="9">
                  <c:v>3315680.93</c:v>
                </c:pt>
                <c:pt idx="10">
                  <c:v>3315680.93</c:v>
                </c:pt>
                <c:pt idx="11">
                  <c:v>3315680.93</c:v>
                </c:pt>
                <c:pt idx="12">
                  <c:v>3315680.93</c:v>
                </c:pt>
                <c:pt idx="13">
                  <c:v>5178459.95</c:v>
                </c:pt>
                <c:pt idx="14">
                  <c:v>4726049.84</c:v>
                </c:pt>
                <c:pt idx="15">
                  <c:v>4444201.21</c:v>
                </c:pt>
                <c:pt idx="16">
                  <c:v>4426429.8499999996</c:v>
                </c:pt>
                <c:pt idx="17">
                  <c:v>3315680.93</c:v>
                </c:pt>
                <c:pt idx="18">
                  <c:v>4361711.09</c:v>
                </c:pt>
                <c:pt idx="19">
                  <c:v>3315680.93</c:v>
                </c:pt>
                <c:pt idx="20">
                  <c:v>4471553.92</c:v>
                </c:pt>
                <c:pt idx="21">
                  <c:v>4504236.6399999997</c:v>
                </c:pt>
                <c:pt idx="22">
                  <c:v>4585448.67</c:v>
                </c:pt>
                <c:pt idx="23">
                  <c:v>4642272.53</c:v>
                </c:pt>
                <c:pt idx="24">
                  <c:v>4591545.8600000003</c:v>
                </c:pt>
                <c:pt idx="25">
                  <c:v>4586684.51</c:v>
                </c:pt>
                <c:pt idx="26">
                  <c:v>4593194.0599999996</c:v>
                </c:pt>
                <c:pt idx="27">
                  <c:v>4557735.3099999996</c:v>
                </c:pt>
                <c:pt idx="28">
                  <c:v>4471023.37</c:v>
                </c:pt>
                <c:pt idx="29">
                  <c:v>5216254.66</c:v>
                </c:pt>
                <c:pt idx="30">
                  <c:v>5048106.0199999996</c:v>
                </c:pt>
                <c:pt idx="31">
                  <c:v>5044295.8099999996</c:v>
                </c:pt>
                <c:pt idx="32">
                  <c:v>4803255.28</c:v>
                </c:pt>
                <c:pt idx="33">
                  <c:v>4964378.62</c:v>
                </c:pt>
                <c:pt idx="34">
                  <c:v>3315680.93</c:v>
                </c:pt>
                <c:pt idx="35">
                  <c:v>4484459.0199999996</c:v>
                </c:pt>
                <c:pt idx="36">
                  <c:v>4114231.28</c:v>
                </c:pt>
                <c:pt idx="37">
                  <c:v>2514703.73</c:v>
                </c:pt>
                <c:pt idx="38">
                  <c:v>2524414.86</c:v>
                </c:pt>
                <c:pt idx="39">
                  <c:v>2507923.19</c:v>
                </c:pt>
                <c:pt idx="40">
                  <c:v>2533095.4500000002</c:v>
                </c:pt>
                <c:pt idx="41">
                  <c:v>2552995.31</c:v>
                </c:pt>
                <c:pt idx="42">
                  <c:v>2586623.37</c:v>
                </c:pt>
                <c:pt idx="43">
                  <c:v>2584879.15</c:v>
                </c:pt>
                <c:pt idx="44">
                  <c:v>2549115.7799999998</c:v>
                </c:pt>
                <c:pt idx="45">
                  <c:v>2553529.69</c:v>
                </c:pt>
                <c:pt idx="46">
                  <c:v>2864508.03</c:v>
                </c:pt>
                <c:pt idx="47">
                  <c:v>2852187.16</c:v>
                </c:pt>
                <c:pt idx="48">
                  <c:v>1947118.58</c:v>
                </c:pt>
                <c:pt idx="49">
                  <c:v>1935163.81</c:v>
                </c:pt>
                <c:pt idx="50">
                  <c:v>1940084.59</c:v>
                </c:pt>
                <c:pt idx="51">
                  <c:v>1956903.8</c:v>
                </c:pt>
                <c:pt idx="52">
                  <c:v>1778493.46</c:v>
                </c:pt>
                <c:pt idx="53">
                  <c:v>1799466.9</c:v>
                </c:pt>
                <c:pt idx="54">
                  <c:v>1304352.08</c:v>
                </c:pt>
                <c:pt idx="55">
                  <c:v>1313713.8799999999</c:v>
                </c:pt>
                <c:pt idx="56">
                  <c:v>1317189.53</c:v>
                </c:pt>
                <c:pt idx="57">
                  <c:v>917130.72</c:v>
                </c:pt>
                <c:pt idx="58">
                  <c:v>939738.57</c:v>
                </c:pt>
                <c:pt idx="59">
                  <c:v>898964.34</c:v>
                </c:pt>
                <c:pt idx="60">
                  <c:v>1469045.73</c:v>
                </c:pt>
                <c:pt idx="61">
                  <c:v>1438169.74</c:v>
                </c:pt>
                <c:pt idx="62">
                  <c:v>1523977.09</c:v>
                </c:pt>
                <c:pt idx="63">
                  <c:v>1484506.8</c:v>
                </c:pt>
                <c:pt idx="64">
                  <c:v>1554012.75</c:v>
                </c:pt>
                <c:pt idx="65">
                  <c:v>1511525.49</c:v>
                </c:pt>
                <c:pt idx="66">
                  <c:v>1511751.06</c:v>
                </c:pt>
                <c:pt idx="67">
                  <c:v>1531484.12</c:v>
                </c:pt>
                <c:pt idx="68">
                  <c:v>1523455</c:v>
                </c:pt>
                <c:pt idx="69">
                  <c:v>3325207.57</c:v>
                </c:pt>
                <c:pt idx="70">
                  <c:v>3242597.48</c:v>
                </c:pt>
                <c:pt idx="71">
                  <c:v>3233985.14</c:v>
                </c:pt>
                <c:pt idx="72">
                  <c:v>3171448.96</c:v>
                </c:pt>
                <c:pt idx="73">
                  <c:v>3141507.9</c:v>
                </c:pt>
                <c:pt idx="74">
                  <c:v>3135194.88</c:v>
                </c:pt>
                <c:pt idx="75">
                  <c:v>2995746.76</c:v>
                </c:pt>
                <c:pt idx="76">
                  <c:v>2521275.17</c:v>
                </c:pt>
                <c:pt idx="77">
                  <c:v>2523630.17</c:v>
                </c:pt>
                <c:pt idx="78">
                  <c:v>2482250.9300000002</c:v>
                </c:pt>
                <c:pt idx="79">
                  <c:v>2178851.5499999998</c:v>
                </c:pt>
                <c:pt idx="80">
                  <c:v>1064728.5900000001</c:v>
                </c:pt>
                <c:pt idx="81">
                  <c:v>1160914.3999999999</c:v>
                </c:pt>
                <c:pt idx="82">
                  <c:v>1012261.1</c:v>
                </c:pt>
                <c:pt idx="83">
                  <c:v>1041493.09</c:v>
                </c:pt>
                <c:pt idx="84">
                  <c:v>2705412.07</c:v>
                </c:pt>
                <c:pt idx="85">
                  <c:v>2702818.54</c:v>
                </c:pt>
                <c:pt idx="86">
                  <c:v>2563645.16</c:v>
                </c:pt>
                <c:pt idx="87">
                  <c:v>2586115.7000000002</c:v>
                </c:pt>
                <c:pt idx="88">
                  <c:v>2587184.52</c:v>
                </c:pt>
                <c:pt idx="89">
                  <c:v>2413148.98</c:v>
                </c:pt>
                <c:pt idx="90">
                  <c:v>3245179.71</c:v>
                </c:pt>
                <c:pt idx="91">
                  <c:v>3229949.42</c:v>
                </c:pt>
                <c:pt idx="92">
                  <c:v>3159381.58</c:v>
                </c:pt>
                <c:pt idx="93">
                  <c:v>2966777.35</c:v>
                </c:pt>
                <c:pt idx="94">
                  <c:v>2527536.7400000002</c:v>
                </c:pt>
                <c:pt idx="95">
                  <c:v>3485910.87</c:v>
                </c:pt>
                <c:pt idx="96">
                  <c:v>3485502</c:v>
                </c:pt>
                <c:pt idx="97">
                  <c:v>3387235.91</c:v>
                </c:pt>
                <c:pt idx="98">
                  <c:v>3372580.25</c:v>
                </c:pt>
                <c:pt idx="99">
                  <c:v>3051697.61</c:v>
                </c:pt>
                <c:pt idx="100">
                  <c:v>3112275.23</c:v>
                </c:pt>
                <c:pt idx="101">
                  <c:v>3145028.51</c:v>
                </c:pt>
                <c:pt idx="102">
                  <c:v>3090507.55</c:v>
                </c:pt>
                <c:pt idx="103">
                  <c:v>3103448.63</c:v>
                </c:pt>
                <c:pt idx="104">
                  <c:v>3109559.52</c:v>
                </c:pt>
                <c:pt idx="105">
                  <c:v>3167561.1</c:v>
                </c:pt>
                <c:pt idx="106">
                  <c:v>3167780.73</c:v>
                </c:pt>
                <c:pt idx="107">
                  <c:v>3160191.45</c:v>
                </c:pt>
                <c:pt idx="108">
                  <c:v>2191345.7799999998</c:v>
                </c:pt>
                <c:pt idx="109">
                  <c:v>2189714.38</c:v>
                </c:pt>
                <c:pt idx="110">
                  <c:v>2199988.02</c:v>
                </c:pt>
                <c:pt idx="111">
                  <c:v>2171933.0299999998</c:v>
                </c:pt>
                <c:pt idx="112">
                  <c:v>2343002.7999999998</c:v>
                </c:pt>
                <c:pt idx="113">
                  <c:v>1775106.71</c:v>
                </c:pt>
                <c:pt idx="114">
                  <c:v>1777122.52</c:v>
                </c:pt>
                <c:pt idx="115">
                  <c:v>1786445.18</c:v>
                </c:pt>
                <c:pt idx="116">
                  <c:v>1730454.84</c:v>
                </c:pt>
                <c:pt idx="117">
                  <c:v>1429211.83</c:v>
                </c:pt>
                <c:pt idx="118">
                  <c:v>1265716.6000000001</c:v>
                </c:pt>
                <c:pt idx="119">
                  <c:v>1280658.96</c:v>
                </c:pt>
                <c:pt idx="120">
                  <c:v>2041578.51</c:v>
                </c:pt>
                <c:pt idx="121">
                  <c:v>1969469.79</c:v>
                </c:pt>
                <c:pt idx="122">
                  <c:v>1998886.89</c:v>
                </c:pt>
                <c:pt idx="123">
                  <c:v>1796070.06</c:v>
                </c:pt>
                <c:pt idx="124">
                  <c:v>1789626.38</c:v>
                </c:pt>
              </c:numCache>
            </c:numRef>
          </c:val>
          <c:smooth val="0"/>
          <c:extLst>
            <c:ext xmlns:c16="http://schemas.microsoft.com/office/drawing/2014/chart" uri="{C3380CC4-5D6E-409C-BE32-E72D297353CC}">
              <c16:uniqueId val="{00000000-0F92-4BF3-A4B6-8012D13D1781}"/>
            </c:ext>
          </c:extLst>
        </c:ser>
        <c:dLbls>
          <c:showLegendKey val="0"/>
          <c:showVal val="0"/>
          <c:showCatName val="0"/>
          <c:showSerName val="0"/>
          <c:showPercent val="0"/>
          <c:showBubbleSize val="0"/>
        </c:dLbls>
        <c:smooth val="0"/>
        <c:axId val="1413727199"/>
        <c:axId val="1413748415"/>
      </c:lineChart>
      <c:dateAx>
        <c:axId val="1413727199"/>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413748415"/>
        <c:crosses val="autoZero"/>
        <c:auto val="1"/>
        <c:lblOffset val="100"/>
        <c:baseTimeUnit val="days"/>
      </c:dateAx>
      <c:valAx>
        <c:axId val="141374841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41372719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46153648602144"/>
          <c:y val="0.14657807308970103"/>
          <c:w val="0.79783657179838818"/>
          <c:h val="0.75066105108954406"/>
        </c:manualLayout>
      </c:layout>
      <c:lineChart>
        <c:grouping val="standard"/>
        <c:varyColors val="0"/>
        <c:ser>
          <c:idx val="0"/>
          <c:order val="0"/>
          <c:spPr>
            <a:ln w="28575" cap="rnd">
              <a:solidFill>
                <a:schemeClr val="accent1"/>
              </a:solidFill>
              <a:round/>
            </a:ln>
            <a:effectLst/>
          </c:spPr>
          <c:marker>
            <c:symbol val="none"/>
          </c:marker>
          <c:dLbls>
            <c:spPr>
              <a:noFill/>
              <a:ln>
                <a:noFill/>
              </a:ln>
              <a:effectLst/>
            </c:spPr>
            <c:txPr>
              <a:bodyPr rot="-5400000" spcFirstLastPara="1" vertOverflow="ellipsis" wrap="square" lIns="38100" tIns="19050" rIns="38100" bIns="19050" anchor="b" anchorCtr="0">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t"/>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'[260707 Grafik Pro-Kopf-Verschuldung IST.xlsx]Pro-Kopf-Verschuldung'!$A$25:$A$33</c:f>
              <c:numCache>
                <c:formatCode>General</c:formatCode>
                <c:ptCount val="9"/>
                <c:pt idx="0">
                  <c:v>2018</c:v>
                </c:pt>
                <c:pt idx="1">
                  <c:v>2019</c:v>
                </c:pt>
                <c:pt idx="2">
                  <c:v>2020</c:v>
                </c:pt>
                <c:pt idx="3">
                  <c:v>2021</c:v>
                </c:pt>
                <c:pt idx="4">
                  <c:v>2022</c:v>
                </c:pt>
                <c:pt idx="5">
                  <c:v>2023</c:v>
                </c:pt>
                <c:pt idx="6">
                  <c:v>2024</c:v>
                </c:pt>
                <c:pt idx="7">
                  <c:v>2025</c:v>
                </c:pt>
                <c:pt idx="8">
                  <c:v>2026</c:v>
                </c:pt>
              </c:numCache>
            </c:numRef>
          </c:cat>
          <c:val>
            <c:numRef>
              <c:f>'[260707 Grafik Pro-Kopf-Verschuldung IST.xlsx]Pro-Kopf-Verschuldung'!$D$25:$D$33</c:f>
              <c:numCache>
                <c:formatCode>#,##0</c:formatCode>
                <c:ptCount val="9"/>
                <c:pt idx="0">
                  <c:v>87680</c:v>
                </c:pt>
                <c:pt idx="1">
                  <c:v>3069216</c:v>
                </c:pt>
                <c:pt idx="2">
                  <c:v>5050752</c:v>
                </c:pt>
                <c:pt idx="3">
                  <c:v>6288750</c:v>
                </c:pt>
                <c:pt idx="4">
                  <c:v>6112390</c:v>
                </c:pt>
                <c:pt idx="5">
                  <c:v>5940670</c:v>
                </c:pt>
                <c:pt idx="6">
                  <c:v>5665126</c:v>
                </c:pt>
                <c:pt idx="7">
                  <c:v>5306382</c:v>
                </c:pt>
                <c:pt idx="8">
                  <c:v>4947638</c:v>
                </c:pt>
              </c:numCache>
            </c:numRef>
          </c:val>
          <c:smooth val="0"/>
          <c:extLst>
            <c:ext xmlns:c16="http://schemas.microsoft.com/office/drawing/2014/chart" uri="{C3380CC4-5D6E-409C-BE32-E72D297353CC}">
              <c16:uniqueId val="{00000000-BD8C-46A1-9E7E-18EEFD6F0070}"/>
            </c:ext>
          </c:extLst>
        </c:ser>
        <c:dLbls>
          <c:showLegendKey val="0"/>
          <c:showVal val="1"/>
          <c:showCatName val="0"/>
          <c:showSerName val="0"/>
          <c:showPercent val="0"/>
          <c:showBubbleSize val="0"/>
        </c:dLbls>
        <c:smooth val="0"/>
        <c:axId val="272449743"/>
        <c:axId val="272453487"/>
      </c:lineChart>
      <c:catAx>
        <c:axId val="2724497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72453487"/>
        <c:crosses val="autoZero"/>
        <c:auto val="1"/>
        <c:lblAlgn val="ctr"/>
        <c:lblOffset val="100"/>
        <c:noMultiLvlLbl val="0"/>
      </c:catAx>
      <c:valAx>
        <c:axId val="27245348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724497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E42BB8-1C57-41FB-BA23-B88C11ABB637}" type="datetimeFigureOut">
              <a:rPr lang="de-DE" smtClean="0"/>
              <a:t>28.07.2026</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A62952-05C5-4E9F-8D25-43AD9C621605}" type="slidenum">
              <a:rPr lang="de-DE" smtClean="0"/>
              <a:t>‹Nr.›</a:t>
            </a:fld>
            <a:endParaRPr lang="de-DE"/>
          </a:p>
        </p:txBody>
      </p:sp>
    </p:spTree>
    <p:extLst>
      <p:ext uri="{BB962C8B-B14F-4D97-AF65-F5344CB8AC3E}">
        <p14:creationId xmlns:p14="http://schemas.microsoft.com/office/powerpoint/2010/main" val="29799368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D1CDF1-CA7C-43E8-97FA-3D69A9BBD846}" type="datetimeFigureOut">
              <a:rPr lang="de-DE" smtClean="0"/>
              <a:t>28.07.2026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3F81AD-F4C0-49E5-B69C-CDBC721BA4D2}" type="slidenum">
              <a:rPr lang="de-DE" smtClean="0"/>
              <a:t>‹Nr.›</a:t>
            </a:fld>
            <a:endParaRPr lang="de-DE"/>
          </a:p>
        </p:txBody>
      </p:sp>
    </p:spTree>
    <p:extLst>
      <p:ext uri="{BB962C8B-B14F-4D97-AF65-F5344CB8AC3E}">
        <p14:creationId xmlns:p14="http://schemas.microsoft.com/office/powerpoint/2010/main" val="359367806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rdheim Titelfoli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976744" y="1094798"/>
            <a:ext cx="7151255" cy="2461202"/>
          </a:xfrm>
          <a:prstGeom prst="rect">
            <a:avLst/>
          </a:prstGeom>
        </p:spPr>
        <p:txBody>
          <a:bodyPr/>
          <a:lstStyle>
            <a:lvl1pPr algn="r">
              <a:defRPr sz="7200" b="1">
                <a:solidFill>
                  <a:srgbClr val="FFFFF8"/>
                </a:solidFill>
              </a:defRPr>
            </a:lvl1pPr>
          </a:lstStyle>
          <a:p>
            <a:r>
              <a:rPr lang="de-DE" dirty="0"/>
              <a:t>Präsentationstitel einfügen</a:t>
            </a:r>
          </a:p>
        </p:txBody>
      </p:sp>
      <p:sp>
        <p:nvSpPr>
          <p:cNvPr id="7" name="Inhaltsplatzhalter 6"/>
          <p:cNvSpPr>
            <a:spLocks noGrp="1"/>
          </p:cNvSpPr>
          <p:nvPr>
            <p:ph sz="quarter" idx="10" hasCustomPrompt="1"/>
          </p:nvPr>
        </p:nvSpPr>
        <p:spPr>
          <a:xfrm>
            <a:off x="9302400" y="298800"/>
            <a:ext cx="2739600" cy="347745"/>
          </a:xfrm>
          <a:prstGeom prst="rect">
            <a:avLst/>
          </a:prstGeom>
        </p:spPr>
        <p:txBody>
          <a:bodyPr/>
          <a:lstStyle>
            <a:lvl1pPr marL="0" indent="0" algn="r">
              <a:spcBef>
                <a:spcPts val="0"/>
              </a:spcBef>
              <a:buNone/>
              <a:defRPr sz="2000"/>
            </a:lvl1pPr>
          </a:lstStyle>
          <a:p>
            <a:pPr lvl="0"/>
            <a:r>
              <a:rPr lang="de-DE" sz="2000" dirty="0"/>
              <a:t>Datum</a:t>
            </a:r>
          </a:p>
        </p:txBody>
      </p:sp>
      <p:sp>
        <p:nvSpPr>
          <p:cNvPr id="8" name="Inhaltsplatzhalter 6"/>
          <p:cNvSpPr>
            <a:spLocks noGrp="1"/>
          </p:cNvSpPr>
          <p:nvPr>
            <p:ph sz="quarter" idx="11" hasCustomPrompt="1"/>
          </p:nvPr>
        </p:nvSpPr>
        <p:spPr>
          <a:xfrm>
            <a:off x="9302400" y="1094798"/>
            <a:ext cx="2739600" cy="347745"/>
          </a:xfrm>
          <a:prstGeom prst="rect">
            <a:avLst/>
          </a:prstGeom>
        </p:spPr>
        <p:txBody>
          <a:bodyPr/>
          <a:lstStyle>
            <a:lvl1pPr marL="0" indent="0" algn="r">
              <a:spcBef>
                <a:spcPts val="0"/>
              </a:spcBef>
              <a:buNone/>
              <a:defRPr sz="2000"/>
            </a:lvl1pPr>
          </a:lstStyle>
          <a:p>
            <a:pPr lvl="0"/>
            <a:r>
              <a:rPr lang="de-DE" sz="2000" dirty="0"/>
              <a:t>Amt</a:t>
            </a:r>
          </a:p>
        </p:txBody>
      </p:sp>
      <p:sp>
        <p:nvSpPr>
          <p:cNvPr id="9" name="Inhaltsplatzhalter 6"/>
          <p:cNvSpPr>
            <a:spLocks noGrp="1"/>
          </p:cNvSpPr>
          <p:nvPr>
            <p:ph sz="quarter" idx="12" hasCustomPrompt="1"/>
          </p:nvPr>
        </p:nvSpPr>
        <p:spPr>
          <a:xfrm>
            <a:off x="9302400" y="1462633"/>
            <a:ext cx="2739600" cy="347745"/>
          </a:xfrm>
          <a:prstGeom prst="rect">
            <a:avLst/>
          </a:prstGeom>
        </p:spPr>
        <p:txBody>
          <a:bodyPr/>
          <a:lstStyle>
            <a:lvl1pPr marL="0" indent="0" algn="r">
              <a:spcBef>
                <a:spcPts val="0"/>
              </a:spcBef>
              <a:buNone/>
              <a:defRPr sz="2000"/>
            </a:lvl1pPr>
          </a:lstStyle>
          <a:p>
            <a:pPr lvl="0"/>
            <a:r>
              <a:rPr lang="de-DE" sz="2000" dirty="0"/>
              <a:t>Ansprechpartner</a:t>
            </a:r>
          </a:p>
        </p:txBody>
      </p:sp>
    </p:spTree>
    <p:extLst>
      <p:ext uri="{BB962C8B-B14F-4D97-AF65-F5344CB8AC3E}">
        <p14:creationId xmlns:p14="http://schemas.microsoft.com/office/powerpoint/2010/main" val="2447016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atin typeface="+mn-lt"/>
              </a:defRPr>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lvl1pPr>
              <a:defRPr>
                <a:latin typeface="+mn-lt"/>
              </a:defRPr>
            </a:lvl1pPr>
          </a:lstStyle>
          <a:p>
            <a:r>
              <a:rPr lang="de-DE"/>
              <a:t>GRS vom 29.07.2026</a:t>
            </a:r>
            <a:endParaRPr lang="de-DE" dirty="0"/>
          </a:p>
        </p:txBody>
      </p:sp>
      <p:sp>
        <p:nvSpPr>
          <p:cNvPr id="5" name="Fußzeilenplatzhalter 4"/>
          <p:cNvSpPr>
            <a:spLocks noGrp="1"/>
          </p:cNvSpPr>
          <p:nvPr>
            <p:ph type="ftr" sz="quarter" idx="11"/>
          </p:nvPr>
        </p:nvSpPr>
        <p:spPr/>
        <p:txBody>
          <a:bodyPr/>
          <a:lstStyle>
            <a:lvl1pPr>
              <a:defRPr>
                <a:latin typeface="+mn-lt"/>
              </a:defRPr>
            </a:lvl1pPr>
          </a:lstStyle>
          <a:p>
            <a:r>
              <a:rPr lang="de-DE"/>
              <a:t>Finanzzwischenbericht 2026</a:t>
            </a:r>
          </a:p>
        </p:txBody>
      </p:sp>
      <p:sp>
        <p:nvSpPr>
          <p:cNvPr id="6" name="Foliennummernplatzhalter 5"/>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1720213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mn-lt"/>
              </a:defRPr>
            </a:lvl1pPr>
          </a:lstStyle>
          <a:p>
            <a:r>
              <a:rPr lang="de-DE"/>
              <a:t>Titelmasterformat durch Klicken bearbeiten</a:t>
            </a:r>
          </a:p>
        </p:txBody>
      </p:sp>
      <p:sp>
        <p:nvSpPr>
          <p:cNvPr id="3" name="Inhaltsplatzhalt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838200" y="6356350"/>
            <a:ext cx="2743200" cy="365126"/>
          </a:xfrm>
        </p:spPr>
        <p:txBody>
          <a:bodyPr/>
          <a:lstStyle>
            <a:lvl1pPr>
              <a:defRPr>
                <a:latin typeface="+mn-lt"/>
              </a:defRPr>
            </a:lvl1pPr>
          </a:lstStyle>
          <a:p>
            <a:r>
              <a:rPr lang="de-DE"/>
              <a:t>GRS vom 29.07.2026</a:t>
            </a:r>
          </a:p>
        </p:txBody>
      </p:sp>
      <p:sp>
        <p:nvSpPr>
          <p:cNvPr id="5" name="Fußzeilenplatzhalter 4"/>
          <p:cNvSpPr>
            <a:spLocks noGrp="1"/>
          </p:cNvSpPr>
          <p:nvPr>
            <p:ph type="ftr" sz="quarter" idx="11"/>
          </p:nvPr>
        </p:nvSpPr>
        <p:spPr/>
        <p:txBody>
          <a:bodyPr/>
          <a:lstStyle>
            <a:lvl1pPr>
              <a:defRPr>
                <a:latin typeface="+mn-lt"/>
              </a:defRPr>
            </a:lvl1pPr>
          </a:lstStyle>
          <a:p>
            <a:r>
              <a:rPr lang="de-DE"/>
              <a:t>Finanzzwischenbericht 2026</a:t>
            </a:r>
          </a:p>
        </p:txBody>
      </p:sp>
      <p:sp>
        <p:nvSpPr>
          <p:cNvPr id="6" name="Foliennummernplatzhalter 5"/>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2735282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atin typeface="+mn-lt"/>
              </a:defRPr>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lvl1pPr>
              <a:defRPr>
                <a:latin typeface="+mn-lt"/>
              </a:defRPr>
            </a:lvl1pPr>
          </a:lstStyle>
          <a:p>
            <a:r>
              <a:rPr lang="de-DE"/>
              <a:t>GRS vom 29.07.2026</a:t>
            </a:r>
          </a:p>
        </p:txBody>
      </p:sp>
      <p:sp>
        <p:nvSpPr>
          <p:cNvPr id="5" name="Fußzeilenplatzhalter 4"/>
          <p:cNvSpPr>
            <a:spLocks noGrp="1"/>
          </p:cNvSpPr>
          <p:nvPr>
            <p:ph type="ftr" sz="quarter" idx="11"/>
          </p:nvPr>
        </p:nvSpPr>
        <p:spPr/>
        <p:txBody>
          <a:bodyPr/>
          <a:lstStyle>
            <a:lvl1pPr>
              <a:defRPr>
                <a:latin typeface="+mn-lt"/>
              </a:defRPr>
            </a:lvl1pPr>
          </a:lstStyle>
          <a:p>
            <a:r>
              <a:rPr lang="de-DE"/>
              <a:t>Finanzzwischenbericht 2026</a:t>
            </a:r>
          </a:p>
        </p:txBody>
      </p:sp>
      <p:sp>
        <p:nvSpPr>
          <p:cNvPr id="6" name="Foliennummernplatzhalter 5"/>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3427802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mn-lt"/>
              </a:defRPr>
            </a:lvl1p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lvl1pPr>
              <a:defRPr>
                <a:latin typeface="+mn-lt"/>
              </a:defRPr>
            </a:lvl1pPr>
          </a:lstStyle>
          <a:p>
            <a:r>
              <a:rPr lang="de-DE"/>
              <a:t>GRS vom 29.07.2026</a:t>
            </a:r>
          </a:p>
        </p:txBody>
      </p:sp>
      <p:sp>
        <p:nvSpPr>
          <p:cNvPr id="6" name="Fußzeilenplatzhalter 5"/>
          <p:cNvSpPr>
            <a:spLocks noGrp="1"/>
          </p:cNvSpPr>
          <p:nvPr>
            <p:ph type="ftr" sz="quarter" idx="11"/>
          </p:nvPr>
        </p:nvSpPr>
        <p:spPr/>
        <p:txBody>
          <a:bodyPr/>
          <a:lstStyle>
            <a:lvl1pPr>
              <a:defRPr>
                <a:latin typeface="+mn-lt"/>
              </a:defRPr>
            </a:lvl1pPr>
          </a:lstStyle>
          <a:p>
            <a:r>
              <a:rPr lang="de-DE"/>
              <a:t>Finanzzwischenbericht 2026</a:t>
            </a:r>
          </a:p>
        </p:txBody>
      </p:sp>
      <p:sp>
        <p:nvSpPr>
          <p:cNvPr id="7" name="Foliennummernplatzhalter 6"/>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740307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lvl1pPr>
              <a:defRPr>
                <a:latin typeface="+mn-lt"/>
              </a:defRPr>
            </a:lvl1p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lvl1pPr>
              <a:defRPr>
                <a:latin typeface="+mn-lt"/>
              </a:defRPr>
            </a:lvl1pPr>
          </a:lstStyle>
          <a:p>
            <a:r>
              <a:rPr lang="de-DE"/>
              <a:t>GRS vom 29.07.2026</a:t>
            </a:r>
          </a:p>
        </p:txBody>
      </p:sp>
      <p:sp>
        <p:nvSpPr>
          <p:cNvPr id="8" name="Fußzeilenplatzhalter 7"/>
          <p:cNvSpPr>
            <a:spLocks noGrp="1"/>
          </p:cNvSpPr>
          <p:nvPr>
            <p:ph type="ftr" sz="quarter" idx="11"/>
          </p:nvPr>
        </p:nvSpPr>
        <p:spPr/>
        <p:txBody>
          <a:bodyPr/>
          <a:lstStyle>
            <a:lvl1pPr>
              <a:defRPr>
                <a:latin typeface="+mn-lt"/>
              </a:defRPr>
            </a:lvl1pPr>
          </a:lstStyle>
          <a:p>
            <a:r>
              <a:rPr lang="de-DE"/>
              <a:t>Finanzzwischenbericht 2026</a:t>
            </a:r>
          </a:p>
        </p:txBody>
      </p:sp>
      <p:sp>
        <p:nvSpPr>
          <p:cNvPr id="9" name="Foliennummernplatzhalter 8"/>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3620138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mn-lt"/>
              </a:defRPr>
            </a:lvl1pPr>
          </a:lstStyle>
          <a:p>
            <a:r>
              <a:rPr lang="de-DE"/>
              <a:t>Titelmasterformat durch Klicken bearbeiten</a:t>
            </a:r>
          </a:p>
        </p:txBody>
      </p:sp>
      <p:sp>
        <p:nvSpPr>
          <p:cNvPr id="3" name="Datumsplatzhalter 2"/>
          <p:cNvSpPr>
            <a:spLocks noGrp="1"/>
          </p:cNvSpPr>
          <p:nvPr>
            <p:ph type="dt" sz="half" idx="10"/>
          </p:nvPr>
        </p:nvSpPr>
        <p:spPr/>
        <p:txBody>
          <a:bodyPr/>
          <a:lstStyle>
            <a:lvl1pPr>
              <a:defRPr>
                <a:latin typeface="+mn-lt"/>
              </a:defRPr>
            </a:lvl1pPr>
          </a:lstStyle>
          <a:p>
            <a:r>
              <a:rPr lang="de-DE"/>
              <a:t>GRS vom 29.07.2026</a:t>
            </a:r>
          </a:p>
        </p:txBody>
      </p:sp>
      <p:sp>
        <p:nvSpPr>
          <p:cNvPr id="4" name="Fußzeilenplatzhalter 3"/>
          <p:cNvSpPr>
            <a:spLocks noGrp="1"/>
          </p:cNvSpPr>
          <p:nvPr>
            <p:ph type="ftr" sz="quarter" idx="11"/>
          </p:nvPr>
        </p:nvSpPr>
        <p:spPr/>
        <p:txBody>
          <a:bodyPr/>
          <a:lstStyle>
            <a:lvl1pPr>
              <a:defRPr>
                <a:latin typeface="+mn-lt"/>
              </a:defRPr>
            </a:lvl1pPr>
          </a:lstStyle>
          <a:p>
            <a:r>
              <a:rPr lang="de-DE"/>
              <a:t>Finanzzwischenbericht 2026</a:t>
            </a:r>
          </a:p>
        </p:txBody>
      </p:sp>
      <p:sp>
        <p:nvSpPr>
          <p:cNvPr id="5" name="Foliennummernplatzhalter 4"/>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3960621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atin typeface="+mn-lt"/>
              </a:defRPr>
            </a:lvl1pPr>
          </a:lstStyle>
          <a:p>
            <a:r>
              <a:rPr lang="de-DE"/>
              <a:t>GRS vom 29.07.2026</a:t>
            </a:r>
          </a:p>
        </p:txBody>
      </p:sp>
      <p:sp>
        <p:nvSpPr>
          <p:cNvPr id="3" name="Fußzeilenplatzhalter 2"/>
          <p:cNvSpPr>
            <a:spLocks noGrp="1"/>
          </p:cNvSpPr>
          <p:nvPr>
            <p:ph type="ftr" sz="quarter" idx="11"/>
          </p:nvPr>
        </p:nvSpPr>
        <p:spPr/>
        <p:txBody>
          <a:bodyPr/>
          <a:lstStyle>
            <a:lvl1pPr>
              <a:defRPr>
                <a:latin typeface="+mn-lt"/>
              </a:defRPr>
            </a:lvl1pPr>
          </a:lstStyle>
          <a:p>
            <a:r>
              <a:rPr lang="de-DE"/>
              <a:t>Finanzzwischenbericht 2026</a:t>
            </a:r>
          </a:p>
        </p:txBody>
      </p:sp>
      <p:sp>
        <p:nvSpPr>
          <p:cNvPr id="4" name="Foliennummernplatzhalter 3"/>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2362509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atin typeface="+mn-lt"/>
              </a:defRPr>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atin typeface="+mn-lt"/>
              </a:defRPr>
            </a:lvl1pPr>
            <a:lvl2pPr>
              <a:defRPr sz="2800">
                <a:latin typeface="+mn-lt"/>
              </a:defRPr>
            </a:lvl2pPr>
            <a:lvl3pPr>
              <a:defRPr sz="2400">
                <a:latin typeface="+mn-lt"/>
              </a:defRPr>
            </a:lvl3pPr>
            <a:lvl4pPr>
              <a:defRPr sz="2000">
                <a:latin typeface="+mn-lt"/>
              </a:defRPr>
            </a:lvl4pPr>
            <a:lvl5pPr>
              <a:defRPr sz="2000">
                <a:latin typeface="+mn-lt"/>
              </a:defRPr>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lvl1pPr>
              <a:defRPr>
                <a:latin typeface="+mn-lt"/>
              </a:defRPr>
            </a:lvl1pPr>
          </a:lstStyle>
          <a:p>
            <a:r>
              <a:rPr lang="de-DE"/>
              <a:t>GRS vom 29.07.2026</a:t>
            </a:r>
          </a:p>
        </p:txBody>
      </p:sp>
      <p:sp>
        <p:nvSpPr>
          <p:cNvPr id="6" name="Fußzeilenplatzhalter 5"/>
          <p:cNvSpPr>
            <a:spLocks noGrp="1"/>
          </p:cNvSpPr>
          <p:nvPr>
            <p:ph type="ftr" sz="quarter" idx="11"/>
          </p:nvPr>
        </p:nvSpPr>
        <p:spPr/>
        <p:txBody>
          <a:bodyPr/>
          <a:lstStyle>
            <a:lvl1pPr>
              <a:defRPr>
                <a:latin typeface="+mn-lt"/>
              </a:defRPr>
            </a:lvl1pPr>
          </a:lstStyle>
          <a:p>
            <a:r>
              <a:rPr lang="de-DE"/>
              <a:t>Finanzzwischenbericht 2026</a:t>
            </a:r>
          </a:p>
        </p:txBody>
      </p:sp>
      <p:sp>
        <p:nvSpPr>
          <p:cNvPr id="7" name="Foliennummernplatzhalter 6"/>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3402777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atin typeface="+mn-lt"/>
              </a:defRPr>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lvl1pPr>
              <a:defRPr>
                <a:latin typeface="+mn-lt"/>
              </a:defRPr>
            </a:lvl1pPr>
          </a:lstStyle>
          <a:p>
            <a:r>
              <a:rPr lang="de-DE"/>
              <a:t>GRS vom 29.07.2026</a:t>
            </a:r>
          </a:p>
        </p:txBody>
      </p:sp>
      <p:sp>
        <p:nvSpPr>
          <p:cNvPr id="6" name="Fußzeilenplatzhalter 5"/>
          <p:cNvSpPr>
            <a:spLocks noGrp="1"/>
          </p:cNvSpPr>
          <p:nvPr>
            <p:ph type="ftr" sz="quarter" idx="11"/>
          </p:nvPr>
        </p:nvSpPr>
        <p:spPr/>
        <p:txBody>
          <a:bodyPr/>
          <a:lstStyle>
            <a:lvl1pPr>
              <a:defRPr>
                <a:latin typeface="+mn-lt"/>
              </a:defRPr>
            </a:lvl1pPr>
          </a:lstStyle>
          <a:p>
            <a:r>
              <a:rPr lang="de-DE"/>
              <a:t>Finanzzwischenbericht 2026</a:t>
            </a:r>
          </a:p>
        </p:txBody>
      </p:sp>
      <p:sp>
        <p:nvSpPr>
          <p:cNvPr id="7" name="Foliennummernplatzhalter 6"/>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920201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mn-lt"/>
              </a:defRPr>
            </a:lvl1p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atin typeface="+mn-lt"/>
              </a:defRPr>
            </a:lvl1pPr>
          </a:lstStyle>
          <a:p>
            <a:r>
              <a:rPr lang="de-DE"/>
              <a:t>GRS vom 29.07.2026</a:t>
            </a:r>
          </a:p>
        </p:txBody>
      </p:sp>
      <p:sp>
        <p:nvSpPr>
          <p:cNvPr id="5" name="Fußzeilenplatzhalter 4"/>
          <p:cNvSpPr>
            <a:spLocks noGrp="1"/>
          </p:cNvSpPr>
          <p:nvPr>
            <p:ph type="ftr" sz="quarter" idx="11"/>
          </p:nvPr>
        </p:nvSpPr>
        <p:spPr/>
        <p:txBody>
          <a:bodyPr/>
          <a:lstStyle>
            <a:lvl1pPr>
              <a:defRPr>
                <a:latin typeface="+mn-lt"/>
              </a:defRPr>
            </a:lvl1pPr>
          </a:lstStyle>
          <a:p>
            <a:r>
              <a:rPr lang="de-DE"/>
              <a:t>Finanzzwischenbericht 2026</a:t>
            </a:r>
          </a:p>
        </p:txBody>
      </p:sp>
      <p:sp>
        <p:nvSpPr>
          <p:cNvPr id="6" name="Foliennummernplatzhalter 5"/>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123889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lvl1pPr>
              <a:defRPr>
                <a:latin typeface="+mn-lt"/>
              </a:defRPr>
            </a:lvl1pPr>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atin typeface="+mn-lt"/>
              </a:defRPr>
            </a:lvl1pPr>
          </a:lstStyle>
          <a:p>
            <a:r>
              <a:rPr lang="de-DE"/>
              <a:t>GRS vom 29.07.2026</a:t>
            </a:r>
          </a:p>
        </p:txBody>
      </p:sp>
      <p:sp>
        <p:nvSpPr>
          <p:cNvPr id="5" name="Fußzeilenplatzhalter 4"/>
          <p:cNvSpPr>
            <a:spLocks noGrp="1"/>
          </p:cNvSpPr>
          <p:nvPr>
            <p:ph type="ftr" sz="quarter" idx="11"/>
          </p:nvPr>
        </p:nvSpPr>
        <p:spPr/>
        <p:txBody>
          <a:bodyPr/>
          <a:lstStyle>
            <a:lvl1pPr>
              <a:defRPr>
                <a:latin typeface="+mn-lt"/>
              </a:defRPr>
            </a:lvl1pPr>
          </a:lstStyle>
          <a:p>
            <a:r>
              <a:rPr lang="de-DE"/>
              <a:t>Finanzzwischenbericht 2026</a:t>
            </a:r>
          </a:p>
        </p:txBody>
      </p:sp>
      <p:sp>
        <p:nvSpPr>
          <p:cNvPr id="6" name="Foliennummernplatzhalter 5"/>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1678705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atin typeface="+mn-lt"/>
              </a:defRPr>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lvl1pPr>
              <a:defRPr>
                <a:latin typeface="+mn-lt"/>
              </a:defRPr>
            </a:lvl1pPr>
          </a:lstStyle>
          <a:p>
            <a:r>
              <a:rPr lang="de-DE"/>
              <a:t>GRS vom 29.07.2026</a:t>
            </a:r>
          </a:p>
        </p:txBody>
      </p:sp>
      <p:sp>
        <p:nvSpPr>
          <p:cNvPr id="5" name="Fußzeilenplatzhalter 4"/>
          <p:cNvSpPr>
            <a:spLocks noGrp="1"/>
          </p:cNvSpPr>
          <p:nvPr>
            <p:ph type="ftr" sz="quarter" idx="11"/>
          </p:nvPr>
        </p:nvSpPr>
        <p:spPr/>
        <p:txBody>
          <a:bodyPr/>
          <a:lstStyle>
            <a:lvl1pPr>
              <a:defRPr>
                <a:latin typeface="+mn-lt"/>
              </a:defRPr>
            </a:lvl1pPr>
          </a:lstStyle>
          <a:p>
            <a:r>
              <a:rPr lang="de-DE"/>
              <a:t>Finanzzwischenbericht 2026</a:t>
            </a:r>
          </a:p>
        </p:txBody>
      </p:sp>
      <p:sp>
        <p:nvSpPr>
          <p:cNvPr id="6" name="Foliennummernplatzhalter 5"/>
          <p:cNvSpPr>
            <a:spLocks noGrp="1"/>
          </p:cNvSpPr>
          <p:nvPr>
            <p:ph type="sldNum" sz="quarter" idx="12"/>
          </p:nvPr>
        </p:nvSpPr>
        <p:spPr/>
        <p:txBody>
          <a:bodyPr/>
          <a:lstStyle>
            <a:lvl1pPr>
              <a:defRPr>
                <a:latin typeface="+mn-lt"/>
              </a:defRPr>
            </a:lvl1pPr>
          </a:lstStyle>
          <a:p>
            <a:fld id="{68157797-A8E4-47EA-9C1A-7C5D6CD7EB46}" type="slidenum">
              <a:rPr lang="de-DE" smtClean="0"/>
              <a:pPr/>
              <a:t>‹Nr.›</a:t>
            </a:fld>
            <a:endParaRPr lang="de-DE"/>
          </a:p>
        </p:txBody>
      </p:sp>
    </p:spTree>
    <p:extLst>
      <p:ext uri="{BB962C8B-B14F-4D97-AF65-F5344CB8AC3E}">
        <p14:creationId xmlns:p14="http://schemas.microsoft.com/office/powerpoint/2010/main" val="7381382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ordheim Schlussfoli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133563" y="1088795"/>
            <a:ext cx="5211618" cy="1325563"/>
          </a:xfrm>
          <a:prstGeom prst="rect">
            <a:avLst/>
          </a:prstGeom>
        </p:spPr>
        <p:txBody>
          <a:bodyPr/>
          <a:lstStyle>
            <a:lvl1pPr>
              <a:defRPr sz="7200" b="1">
                <a:solidFill>
                  <a:srgbClr val="FFFFF8"/>
                </a:solidFill>
              </a:defRPr>
            </a:lvl1pPr>
          </a:lstStyle>
          <a:p>
            <a:r>
              <a:rPr lang="de-DE" dirty="0"/>
              <a:t>Dankesworte</a:t>
            </a:r>
          </a:p>
        </p:txBody>
      </p:sp>
      <p:sp>
        <p:nvSpPr>
          <p:cNvPr id="5" name="Inhaltsplatzhalter 4"/>
          <p:cNvSpPr>
            <a:spLocks noGrp="1"/>
          </p:cNvSpPr>
          <p:nvPr>
            <p:ph sz="quarter" idx="10" hasCustomPrompt="1"/>
          </p:nvPr>
        </p:nvSpPr>
        <p:spPr>
          <a:xfrm>
            <a:off x="9302400" y="298800"/>
            <a:ext cx="2739600" cy="320036"/>
          </a:xfrm>
          <a:prstGeom prst="rect">
            <a:avLst/>
          </a:prstGeom>
        </p:spPr>
        <p:txBody>
          <a:bodyPr/>
          <a:lstStyle>
            <a:lvl1pPr marL="0" indent="0" algn="r">
              <a:spcBef>
                <a:spcPts val="0"/>
              </a:spcBef>
              <a:buNone/>
              <a:defRPr sz="2000"/>
            </a:lvl1pPr>
          </a:lstStyle>
          <a:p>
            <a:pPr lvl="0"/>
            <a:r>
              <a:rPr lang="de-DE" dirty="0"/>
              <a:t>Datum</a:t>
            </a:r>
          </a:p>
        </p:txBody>
      </p:sp>
      <p:sp>
        <p:nvSpPr>
          <p:cNvPr id="6" name="Inhaltsplatzhalter 4"/>
          <p:cNvSpPr>
            <a:spLocks noGrp="1"/>
          </p:cNvSpPr>
          <p:nvPr>
            <p:ph sz="quarter" idx="11" hasCustomPrompt="1"/>
          </p:nvPr>
        </p:nvSpPr>
        <p:spPr>
          <a:xfrm>
            <a:off x="9302400" y="1092580"/>
            <a:ext cx="2739600" cy="320036"/>
          </a:xfrm>
          <a:prstGeom prst="rect">
            <a:avLst/>
          </a:prstGeom>
        </p:spPr>
        <p:txBody>
          <a:bodyPr/>
          <a:lstStyle>
            <a:lvl1pPr marL="0" indent="0" algn="r">
              <a:spcBef>
                <a:spcPts val="0"/>
              </a:spcBef>
              <a:buNone/>
              <a:defRPr sz="2000"/>
            </a:lvl1pPr>
          </a:lstStyle>
          <a:p>
            <a:pPr lvl="0"/>
            <a:r>
              <a:rPr lang="de-DE" dirty="0"/>
              <a:t>Amt</a:t>
            </a:r>
          </a:p>
        </p:txBody>
      </p:sp>
      <p:sp>
        <p:nvSpPr>
          <p:cNvPr id="7" name="Inhaltsplatzhalter 4"/>
          <p:cNvSpPr>
            <a:spLocks noGrp="1"/>
          </p:cNvSpPr>
          <p:nvPr>
            <p:ph sz="quarter" idx="12" hasCustomPrompt="1"/>
          </p:nvPr>
        </p:nvSpPr>
        <p:spPr>
          <a:xfrm>
            <a:off x="9302400" y="1431541"/>
            <a:ext cx="2739600" cy="320036"/>
          </a:xfrm>
          <a:prstGeom prst="rect">
            <a:avLst/>
          </a:prstGeom>
        </p:spPr>
        <p:txBody>
          <a:bodyPr/>
          <a:lstStyle>
            <a:lvl1pPr marL="0" indent="0" algn="r">
              <a:spcBef>
                <a:spcPts val="0"/>
              </a:spcBef>
              <a:buNone/>
              <a:defRPr sz="2000"/>
            </a:lvl1pPr>
          </a:lstStyle>
          <a:p>
            <a:pPr lvl="0"/>
            <a:r>
              <a:rPr lang="de-DE" dirty="0"/>
              <a:t>Ansprechpartner</a:t>
            </a:r>
          </a:p>
        </p:txBody>
      </p:sp>
    </p:spTree>
    <p:extLst>
      <p:ext uri="{BB962C8B-B14F-4D97-AF65-F5344CB8AC3E}">
        <p14:creationId xmlns:p14="http://schemas.microsoft.com/office/powerpoint/2010/main" val="1287608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3.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14.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8"/>
        </a:solidFill>
        <a:effectLst/>
      </p:bgPr>
    </p:bg>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hteck 2"/>
          <p:cNvSpPr/>
          <p:nvPr userDrawn="1"/>
        </p:nvSpPr>
        <p:spPr>
          <a:xfrm>
            <a:off x="9144001" y="0"/>
            <a:ext cx="3048000"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p:cNvPicPr>
            <a:picLocks noChangeAspect="1"/>
          </p:cNvPicPr>
          <p:nvPr userDrawn="1"/>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01189" y="3741614"/>
            <a:ext cx="2333624" cy="2615953"/>
          </a:xfrm>
          <a:prstGeom prst="rect">
            <a:avLst/>
          </a:prstGeom>
          <a:solidFill>
            <a:schemeClr val="accent1">
              <a:alpha val="0"/>
            </a:schemeClr>
          </a:solidFill>
        </p:spPr>
      </p:pic>
      <p:sp>
        <p:nvSpPr>
          <p:cNvPr id="7" name="Titel 1"/>
          <p:cNvSpPr txBox="1">
            <a:spLocks/>
          </p:cNvSpPr>
          <p:nvPr userDrawn="1"/>
        </p:nvSpPr>
        <p:spPr>
          <a:xfrm>
            <a:off x="9302931" y="299811"/>
            <a:ext cx="2741023" cy="1542052"/>
          </a:xfrm>
          <a:prstGeom prst="rect">
            <a:avLst/>
          </a:prstGeom>
        </p:spPr>
        <p:txBody>
          <a:bodyPr/>
          <a:lstStyle>
            <a:lvl1pPr algn="r" defTabSz="914400" rtl="0" eaLnBrk="1" latinLnBrk="0" hangingPunct="1">
              <a:lnSpc>
                <a:spcPct val="90000"/>
              </a:lnSpc>
              <a:spcBef>
                <a:spcPct val="0"/>
              </a:spcBef>
              <a:buNone/>
              <a:defRPr sz="2000" kern="1200" baseline="0">
                <a:solidFill>
                  <a:schemeClr val="tx1"/>
                </a:solidFill>
                <a:latin typeface="+mn-lt"/>
                <a:ea typeface="+mj-ea"/>
                <a:cs typeface="+mj-cs"/>
              </a:defRPr>
            </a:lvl1pPr>
          </a:lstStyle>
          <a:p>
            <a:br>
              <a:rPr lang="de-DE" dirty="0"/>
            </a:br>
            <a:br>
              <a:rPr lang="de-DE" dirty="0"/>
            </a:br>
            <a:r>
              <a:rPr lang="de-DE" dirty="0"/>
              <a:t>Gemeinde Nordheim</a:t>
            </a:r>
            <a:br>
              <a:rPr lang="de-DE" dirty="0"/>
            </a:br>
            <a:br>
              <a:rPr lang="de-DE" dirty="0"/>
            </a:br>
            <a:endParaRPr lang="de-DE" dirty="0"/>
          </a:p>
        </p:txBody>
      </p:sp>
    </p:spTree>
    <p:extLst>
      <p:ext uri="{BB962C8B-B14F-4D97-AF65-F5344CB8AC3E}">
        <p14:creationId xmlns:p14="http://schemas.microsoft.com/office/powerpoint/2010/main" val="3203806100"/>
      </p:ext>
    </p:extLst>
  </p:cSld>
  <p:clrMap bg1="lt1" tx1="dk1" bg2="lt2" tx2="dk2" accent1="accent1" accent2="accent2" accent3="accent3" accent4="accent4" accent5="accent5" accent6="accent6" hlink="hlink" folHlink="folHlink"/>
  <p:sldLayoutIdLst>
    <p:sldLayoutId id="2147483693"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8"/>
        </a:solidFill>
        <a:effectLst/>
      </p:bgPr>
    </p:bg>
    <p:spTree>
      <p:nvGrpSpPr>
        <p:cNvPr id="1" name=""/>
        <p:cNvGrpSpPr/>
        <p:nvPr/>
      </p:nvGrpSpPr>
      <p:grpSpPr>
        <a:xfrm>
          <a:off x="0" y="0"/>
          <a:ext cx="0" cy="0"/>
          <a:chOff x="0" y="0"/>
          <a:chExt cx="0" cy="0"/>
        </a:xfrm>
      </p:grpSpPr>
      <p:sp>
        <p:nvSpPr>
          <p:cNvPr id="7" name="Rechteck 6"/>
          <p:cNvSpPr/>
          <p:nvPr userDrawn="1"/>
        </p:nvSpPr>
        <p:spPr>
          <a:xfrm rot="16200000">
            <a:off x="5809212" y="475210"/>
            <a:ext cx="573578" cy="12192002"/>
          </a:xfrm>
          <a:prstGeom prst="rect">
            <a:avLst/>
          </a:prstGeom>
          <a:solidFill>
            <a:schemeClr val="bg2">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p:cNvPicPr>
            <a:picLocks noChangeAspect="1"/>
          </p:cNvPicPr>
          <p:nvPr userDrawn="1"/>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32386" y="5992053"/>
            <a:ext cx="728513" cy="816651"/>
          </a:xfrm>
          <a:prstGeom prst="rect">
            <a:avLst/>
          </a:prstGeom>
          <a:solidFill>
            <a:schemeClr val="accent1">
              <a:alpha val="0"/>
            </a:schemeClr>
          </a:solidFill>
        </p:spPr>
      </p:pic>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838200" y="6356350"/>
            <a:ext cx="2743200" cy="365126"/>
          </a:xfrm>
          <a:prstGeom prst="rect">
            <a:avLst/>
          </a:prstGeom>
        </p:spPr>
        <p:txBody>
          <a:bodyPr vert="horz" lIns="91440" tIns="45720" rIns="91440" bIns="45720" rtlCol="0" anchor="ctr"/>
          <a:lstStyle>
            <a:lvl1pPr algn="l">
              <a:defRPr sz="1200">
                <a:solidFill>
                  <a:schemeClr val="tx1"/>
                </a:solidFill>
                <a:latin typeface="+mn-lt"/>
              </a:defRPr>
            </a:lvl1pPr>
          </a:lstStyle>
          <a:p>
            <a:r>
              <a:rPr lang="de-DE"/>
              <a:t>GRS vom 29.07.2026</a:t>
            </a:r>
            <a:endParaRPr lang="de-DE"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mn-lt"/>
              </a:defRPr>
            </a:lvl1pPr>
          </a:lstStyle>
          <a:p>
            <a:r>
              <a:rPr lang="de-DE"/>
              <a:t>Finanzzwischenbericht 2026</a:t>
            </a:r>
            <a:endParaRPr lang="de-DE"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mn-lt"/>
              </a:defRPr>
            </a:lvl1pPr>
          </a:lstStyle>
          <a:p>
            <a:fld id="{68157797-A8E4-47EA-9C1A-7C5D6CD7EB46}" type="slidenum">
              <a:rPr lang="de-DE" smtClean="0"/>
              <a:pPr/>
              <a:t>‹Nr.›</a:t>
            </a:fld>
            <a:r>
              <a:rPr lang="de-DE"/>
              <a:t> von x</a:t>
            </a:r>
            <a:endParaRPr lang="de-DE" dirty="0"/>
          </a:p>
        </p:txBody>
      </p:sp>
    </p:spTree>
    <p:extLst>
      <p:ext uri="{BB962C8B-B14F-4D97-AF65-F5344CB8AC3E}">
        <p14:creationId xmlns:p14="http://schemas.microsoft.com/office/powerpoint/2010/main" val="330867459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hdr="0"/>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8"/>
        </a:solidFill>
        <a:effectLst/>
      </p:bgPr>
    </p:bg>
    <p:spTree>
      <p:nvGrpSpPr>
        <p:cNvPr id="1" name=""/>
        <p:cNvGrpSpPr/>
        <p:nvPr/>
      </p:nvGrpSpPr>
      <p:grpSpPr>
        <a:xfrm>
          <a:off x="0" y="0"/>
          <a:ext cx="0" cy="0"/>
          <a:chOff x="0" y="0"/>
          <a:chExt cx="0" cy="0"/>
        </a:xfrm>
      </p:grpSpPr>
      <p:sp>
        <p:nvSpPr>
          <p:cNvPr id="7" name="Rechteck 6"/>
          <p:cNvSpPr/>
          <p:nvPr userDrawn="1"/>
        </p:nvSpPr>
        <p:spPr>
          <a:xfrm rot="16200000">
            <a:off x="5809212" y="475210"/>
            <a:ext cx="573578" cy="12192002"/>
          </a:xfrm>
          <a:prstGeom prst="rect">
            <a:avLst/>
          </a:prstGeom>
          <a:solidFill>
            <a:schemeClr val="bg2">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838200" y="6356350"/>
            <a:ext cx="2743200" cy="365126"/>
          </a:xfrm>
          <a:prstGeom prst="rect">
            <a:avLst/>
          </a:prstGeom>
        </p:spPr>
        <p:txBody>
          <a:bodyPr vert="horz" lIns="91440" tIns="45720" rIns="91440" bIns="45720" rtlCol="0" anchor="ctr"/>
          <a:lstStyle>
            <a:lvl1pPr algn="l">
              <a:defRPr sz="1200">
                <a:solidFill>
                  <a:schemeClr val="tx1"/>
                </a:solidFill>
                <a:latin typeface="+mn-lt"/>
              </a:defRPr>
            </a:lvl1pPr>
          </a:lstStyle>
          <a:p>
            <a:r>
              <a:rPr lang="de-DE"/>
              <a:t>GRS vom 29.07.2026</a:t>
            </a:r>
            <a:endParaRPr lang="de-DE"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mn-lt"/>
              </a:defRPr>
            </a:lvl1pPr>
          </a:lstStyle>
          <a:p>
            <a:r>
              <a:rPr lang="de-DE"/>
              <a:t>Finanzzwischenbericht 2026</a:t>
            </a:r>
            <a:endParaRPr lang="de-DE"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mn-lt"/>
              </a:defRPr>
            </a:lvl1pPr>
          </a:lstStyle>
          <a:p>
            <a:fld id="{68157797-A8E4-47EA-9C1A-7C5D6CD7EB46}" type="slidenum">
              <a:rPr lang="de-DE" smtClean="0"/>
              <a:pPr/>
              <a:t>‹Nr.›</a:t>
            </a:fld>
            <a:r>
              <a:rPr lang="de-DE"/>
              <a:t> von x</a:t>
            </a:r>
            <a:endParaRPr lang="de-DE" dirty="0"/>
          </a:p>
        </p:txBody>
      </p:sp>
      <p:pic>
        <p:nvPicPr>
          <p:cNvPr id="9" name="Grafik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6932" y="3705448"/>
            <a:ext cx="3805068" cy="2586182"/>
          </a:xfrm>
          <a:prstGeom prst="rect">
            <a:avLst/>
          </a:prstGeom>
        </p:spPr>
      </p:pic>
      <p:pic>
        <p:nvPicPr>
          <p:cNvPr id="10" name="Grafik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6932" y="1544811"/>
            <a:ext cx="3805068" cy="2160637"/>
          </a:xfrm>
          <a:prstGeom prst="rect">
            <a:avLst/>
          </a:prstGeom>
        </p:spPr>
      </p:pic>
      <p:pic>
        <p:nvPicPr>
          <p:cNvPr id="11" name="Grafik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386932" y="0"/>
            <a:ext cx="3805068" cy="1544811"/>
          </a:xfrm>
          <a:prstGeom prst="rect">
            <a:avLst/>
          </a:prstGeom>
        </p:spPr>
      </p:pic>
      <p:pic>
        <p:nvPicPr>
          <p:cNvPr id="8" name="Grafik 7"/>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32386" y="5992053"/>
            <a:ext cx="728513" cy="816651"/>
          </a:xfrm>
          <a:prstGeom prst="rect">
            <a:avLst/>
          </a:prstGeom>
          <a:solidFill>
            <a:schemeClr val="accent1">
              <a:alpha val="0"/>
            </a:schemeClr>
          </a:solidFill>
        </p:spPr>
      </p:pic>
    </p:spTree>
    <p:extLst>
      <p:ext uri="{BB962C8B-B14F-4D97-AF65-F5344CB8AC3E}">
        <p14:creationId xmlns:p14="http://schemas.microsoft.com/office/powerpoint/2010/main" val="2856089638"/>
      </p:ext>
    </p:extLst>
  </p:cSld>
  <p:clrMap bg1="lt1" tx1="dk1" bg2="lt2" tx2="dk2" accent1="accent1" accent2="accent2" accent3="accent3" accent4="accent4" accent5="accent5" accent6="accent6" hlink="hlink" folHlink="folHlink"/>
  <p:sldLayoutIdLst>
    <p:sldLayoutId id="2147483698" r:id="rId1"/>
  </p:sldLayoutIdLst>
  <p:hf hdr="0"/>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hteck 7"/>
          <p:cNvSpPr/>
          <p:nvPr userDrawn="1"/>
        </p:nvSpPr>
        <p:spPr>
          <a:xfrm>
            <a:off x="9144001" y="0"/>
            <a:ext cx="3048000"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p:cNvPicPr>
            <a:picLocks noChangeAspect="1"/>
          </p:cNvPicPr>
          <p:nvPr userDrawn="1"/>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01189" y="3741614"/>
            <a:ext cx="2333624" cy="2615953"/>
          </a:xfrm>
          <a:prstGeom prst="rect">
            <a:avLst/>
          </a:prstGeom>
          <a:solidFill>
            <a:schemeClr val="accent1">
              <a:alpha val="0"/>
            </a:schemeClr>
          </a:solidFill>
        </p:spPr>
      </p:pic>
      <p:sp>
        <p:nvSpPr>
          <p:cNvPr id="12" name="Titel 1"/>
          <p:cNvSpPr txBox="1">
            <a:spLocks/>
          </p:cNvSpPr>
          <p:nvPr userDrawn="1"/>
        </p:nvSpPr>
        <p:spPr>
          <a:xfrm>
            <a:off x="9302931" y="299811"/>
            <a:ext cx="2741023" cy="1542052"/>
          </a:xfrm>
          <a:prstGeom prst="rect">
            <a:avLst/>
          </a:prstGeom>
        </p:spPr>
        <p:txBody>
          <a:bodyPr/>
          <a:lstStyle>
            <a:lvl1pPr algn="r" defTabSz="914400" rtl="0" eaLnBrk="1" latinLnBrk="0" hangingPunct="1">
              <a:lnSpc>
                <a:spcPct val="90000"/>
              </a:lnSpc>
              <a:spcBef>
                <a:spcPct val="0"/>
              </a:spcBef>
              <a:buNone/>
              <a:defRPr sz="2000" kern="1200" baseline="0">
                <a:solidFill>
                  <a:schemeClr val="tx1"/>
                </a:solidFill>
                <a:latin typeface="+mn-lt"/>
                <a:ea typeface="+mj-ea"/>
                <a:cs typeface="+mj-cs"/>
              </a:defRPr>
            </a:lvl1pPr>
          </a:lstStyle>
          <a:p>
            <a:br>
              <a:rPr lang="de-DE" dirty="0"/>
            </a:br>
            <a:br>
              <a:rPr lang="de-DE" dirty="0"/>
            </a:br>
            <a:r>
              <a:rPr lang="de-DE" dirty="0"/>
              <a:t>Gemeinde Nordheim</a:t>
            </a:r>
            <a:br>
              <a:rPr lang="de-DE" dirty="0"/>
            </a:br>
            <a:br>
              <a:rPr lang="de-DE" dirty="0"/>
            </a:br>
            <a:endParaRPr lang="de-DE" dirty="0"/>
          </a:p>
        </p:txBody>
      </p:sp>
    </p:spTree>
    <p:extLst>
      <p:ext uri="{BB962C8B-B14F-4D97-AF65-F5344CB8AC3E}">
        <p14:creationId xmlns:p14="http://schemas.microsoft.com/office/powerpoint/2010/main" val="1965646995"/>
      </p:ext>
    </p:extLst>
  </p:cSld>
  <p:clrMap bg1="lt1" tx1="dk1" bg2="lt2" tx2="dk2" accent1="accent1" accent2="accent2" accent3="accent3" accent4="accent4" accent5="accent5" accent6="accent6" hlink="hlink" folHlink="folHlink"/>
  <p:sldLayoutIdLst>
    <p:sldLayoutId id="2147483694"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1.sv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8"/>
        </a:solidFill>
        <a:effectLst/>
      </p:bgPr>
    </p:bg>
    <p:spTree>
      <p:nvGrpSpPr>
        <p:cNvPr id="1" name=""/>
        <p:cNvGrpSpPr/>
        <p:nvPr/>
      </p:nvGrpSpPr>
      <p:grpSpPr>
        <a:xfrm>
          <a:off x="0" y="0"/>
          <a:ext cx="0" cy="0"/>
          <a:chOff x="0" y="0"/>
          <a:chExt cx="0" cy="0"/>
        </a:xfrm>
      </p:grpSpPr>
      <p:sp>
        <p:nvSpPr>
          <p:cNvPr id="25" name="Titel 24">
            <a:extLst>
              <a:ext uri="{FF2B5EF4-FFF2-40B4-BE49-F238E27FC236}">
                <a16:creationId xmlns:a16="http://schemas.microsoft.com/office/drawing/2014/main" id="{3344B2CB-3AC3-46E1-BF47-BB263AB763F1}"/>
              </a:ext>
            </a:extLst>
          </p:cNvPr>
          <p:cNvSpPr>
            <a:spLocks noGrp="1"/>
          </p:cNvSpPr>
          <p:nvPr>
            <p:ph type="title"/>
          </p:nvPr>
        </p:nvSpPr>
        <p:spPr>
          <a:xfrm>
            <a:off x="1244758" y="646545"/>
            <a:ext cx="7151255" cy="2461202"/>
          </a:xfrm>
        </p:spPr>
        <p:txBody>
          <a:bodyPr/>
          <a:lstStyle/>
          <a:p>
            <a:r>
              <a:rPr lang="de-DE" dirty="0"/>
              <a:t>Finanzzwischen-bericht 2026</a:t>
            </a:r>
            <a:br>
              <a:rPr lang="de-DE" dirty="0"/>
            </a:br>
            <a:r>
              <a:rPr lang="de-DE" sz="2500" dirty="0"/>
              <a:t>Präsentation zur Sitzungsvorlage 57/2026</a:t>
            </a:r>
          </a:p>
        </p:txBody>
      </p:sp>
      <p:sp>
        <p:nvSpPr>
          <p:cNvPr id="5" name="Inhaltsplatzhalter 4"/>
          <p:cNvSpPr>
            <a:spLocks noGrp="1"/>
          </p:cNvSpPr>
          <p:nvPr>
            <p:ph sz="quarter" idx="10"/>
          </p:nvPr>
        </p:nvSpPr>
        <p:spPr/>
        <p:txBody>
          <a:bodyPr/>
          <a:lstStyle/>
          <a:p>
            <a:r>
              <a:rPr lang="de-DE" dirty="0"/>
              <a:t>GRS vom 29.07.2026</a:t>
            </a:r>
          </a:p>
        </p:txBody>
      </p:sp>
      <p:sp>
        <p:nvSpPr>
          <p:cNvPr id="7" name="Inhaltsplatzhalter 6"/>
          <p:cNvSpPr>
            <a:spLocks noGrp="1"/>
          </p:cNvSpPr>
          <p:nvPr>
            <p:ph sz="quarter" idx="12"/>
          </p:nvPr>
        </p:nvSpPr>
        <p:spPr/>
        <p:txBody>
          <a:bodyPr/>
          <a:lstStyle/>
          <a:p>
            <a:r>
              <a:rPr lang="de-DE" dirty="0"/>
              <a:t>Saskia Lück</a:t>
            </a:r>
          </a:p>
        </p:txBody>
      </p:sp>
      <p:sp>
        <p:nvSpPr>
          <p:cNvPr id="6" name="Inhaltsplatzhalter 5"/>
          <p:cNvSpPr>
            <a:spLocks noGrp="1"/>
          </p:cNvSpPr>
          <p:nvPr>
            <p:ph sz="quarter" idx="11"/>
          </p:nvPr>
        </p:nvSpPr>
        <p:spPr/>
        <p:txBody>
          <a:bodyPr/>
          <a:lstStyle/>
          <a:p>
            <a:r>
              <a:rPr lang="de-DE" dirty="0"/>
              <a:t>Kämmerei</a:t>
            </a:r>
          </a:p>
        </p:txBody>
      </p:sp>
    </p:spTree>
    <p:extLst>
      <p:ext uri="{BB962C8B-B14F-4D97-AF65-F5344CB8AC3E}">
        <p14:creationId xmlns:p14="http://schemas.microsoft.com/office/powerpoint/2010/main" val="3352947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umsplatzhalter 7"/>
          <p:cNvSpPr>
            <a:spLocks noGrp="1"/>
          </p:cNvSpPr>
          <p:nvPr>
            <p:ph type="dt" sz="half" idx="10"/>
          </p:nvPr>
        </p:nvSpPr>
        <p:spPr/>
        <p:txBody>
          <a:bodyPr/>
          <a:lstStyle/>
          <a:p>
            <a:r>
              <a:rPr lang="de-DE"/>
              <a:t>GRS vom 29.07.2026</a:t>
            </a:r>
            <a:endParaRPr lang="de-DE" dirty="0"/>
          </a:p>
        </p:txBody>
      </p:sp>
      <p:sp>
        <p:nvSpPr>
          <p:cNvPr id="9" name="Fußzeilenplatzhalter 8"/>
          <p:cNvSpPr>
            <a:spLocks noGrp="1"/>
          </p:cNvSpPr>
          <p:nvPr>
            <p:ph type="ftr" sz="quarter" idx="11"/>
          </p:nvPr>
        </p:nvSpPr>
        <p:spPr/>
        <p:txBody>
          <a:bodyPr/>
          <a:lstStyle/>
          <a:p>
            <a:r>
              <a:rPr lang="de-DE" dirty="0"/>
              <a:t>Finanzzwischenbericht 2026</a:t>
            </a:r>
          </a:p>
        </p:txBody>
      </p:sp>
      <p:sp>
        <p:nvSpPr>
          <p:cNvPr id="10" name="Foliennummernplatzhalter 9"/>
          <p:cNvSpPr>
            <a:spLocks noGrp="1"/>
          </p:cNvSpPr>
          <p:nvPr>
            <p:ph type="sldNum" sz="quarter" idx="12"/>
          </p:nvPr>
        </p:nvSpPr>
        <p:spPr/>
        <p:txBody>
          <a:bodyPr/>
          <a:lstStyle/>
          <a:p>
            <a:fld id="{68157797-A8E4-47EA-9C1A-7C5D6CD7EB46}" type="slidenum">
              <a:rPr lang="de-DE" smtClean="0"/>
              <a:t>2</a:t>
            </a:fld>
            <a:endParaRPr lang="de-DE" dirty="0"/>
          </a:p>
        </p:txBody>
      </p:sp>
      <p:sp>
        <p:nvSpPr>
          <p:cNvPr id="7" name="Text 0">
            <a:extLst>
              <a:ext uri="{FF2B5EF4-FFF2-40B4-BE49-F238E27FC236}">
                <a16:creationId xmlns:a16="http://schemas.microsoft.com/office/drawing/2014/main" id="{1FA0A079-C116-4C07-9F93-4F5D282A7E71}"/>
              </a:ext>
            </a:extLst>
          </p:cNvPr>
          <p:cNvSpPr/>
          <p:nvPr/>
        </p:nvSpPr>
        <p:spPr>
          <a:xfrm>
            <a:off x="661475" y="570112"/>
            <a:ext cx="10868745" cy="590649"/>
          </a:xfrm>
          <a:prstGeom prst="rect">
            <a:avLst/>
          </a:prstGeom>
          <a:noFill/>
          <a:ln/>
        </p:spPr>
        <p:txBody>
          <a:bodyPr wrap="none" lIns="0" tIns="0" rIns="0" bIns="0" rtlCol="0" anchor="t"/>
          <a:lstStyle/>
          <a:p>
            <a:pPr marL="0" indent="0" algn="l">
              <a:lnSpc>
                <a:spcPct val="104000"/>
              </a:lnSpc>
              <a:buNone/>
            </a:pPr>
            <a:r>
              <a:rPr lang="en-US" sz="3700" dirty="0">
                <a:solidFill>
                  <a:srgbClr val="272D45"/>
                </a:solidFill>
                <a:latin typeface="Kanit Light" pitchFamily="34" charset="0"/>
                <a:ea typeface="Kanit Light" pitchFamily="34" charset="-122"/>
                <a:cs typeface="Kanit Light" pitchFamily="34" charset="-120"/>
              </a:rPr>
              <a:t>Agenda</a:t>
            </a:r>
            <a:endParaRPr lang="en-US" sz="3700" dirty="0"/>
          </a:p>
        </p:txBody>
      </p:sp>
      <p:sp>
        <p:nvSpPr>
          <p:cNvPr id="11" name="Text 1">
            <a:extLst>
              <a:ext uri="{FF2B5EF4-FFF2-40B4-BE49-F238E27FC236}">
                <a16:creationId xmlns:a16="http://schemas.microsoft.com/office/drawing/2014/main" id="{618E87F4-2C6F-4856-A7FE-6DE92DC8FF9D}"/>
              </a:ext>
            </a:extLst>
          </p:cNvPr>
          <p:cNvSpPr/>
          <p:nvPr/>
        </p:nvSpPr>
        <p:spPr>
          <a:xfrm>
            <a:off x="661880" y="1386004"/>
            <a:ext cx="378014" cy="236240"/>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01</a:t>
            </a:r>
            <a:endParaRPr lang="en-US" sz="1450" dirty="0"/>
          </a:p>
        </p:txBody>
      </p:sp>
      <p:sp>
        <p:nvSpPr>
          <p:cNvPr id="12" name="Shape 2">
            <a:extLst>
              <a:ext uri="{FF2B5EF4-FFF2-40B4-BE49-F238E27FC236}">
                <a16:creationId xmlns:a16="http://schemas.microsoft.com/office/drawing/2014/main" id="{D445DE75-CC51-4765-BA42-1CB07F167962}"/>
              </a:ext>
            </a:extLst>
          </p:cNvPr>
          <p:cNvSpPr/>
          <p:nvPr/>
        </p:nvSpPr>
        <p:spPr>
          <a:xfrm>
            <a:off x="661880" y="1681874"/>
            <a:ext cx="3496877" cy="25400"/>
          </a:xfrm>
          <a:prstGeom prst="rect">
            <a:avLst/>
          </a:prstGeom>
          <a:solidFill>
            <a:srgbClr val="121757"/>
          </a:solidFill>
          <a:ln/>
        </p:spPr>
      </p:sp>
      <p:sp>
        <p:nvSpPr>
          <p:cNvPr id="13" name="Text 3">
            <a:extLst>
              <a:ext uri="{FF2B5EF4-FFF2-40B4-BE49-F238E27FC236}">
                <a16:creationId xmlns:a16="http://schemas.microsoft.com/office/drawing/2014/main" id="{A160BF0B-F71F-4FAF-BCA6-ECD6FBF659D5}"/>
              </a:ext>
            </a:extLst>
          </p:cNvPr>
          <p:cNvSpPr/>
          <p:nvPr/>
        </p:nvSpPr>
        <p:spPr>
          <a:xfrm>
            <a:off x="661880" y="1827130"/>
            <a:ext cx="3496877" cy="590550"/>
          </a:xfrm>
          <a:prstGeom prst="rect">
            <a:avLst/>
          </a:prstGeom>
          <a:noFill/>
          <a:ln/>
        </p:spPr>
        <p:txBody>
          <a:bodyPr wrap="square" lIns="0" tIns="0" rIns="0" bIns="0" rtlCol="0" anchor="t">
            <a:normAutofit/>
          </a:bodyPr>
          <a:lstStyle/>
          <a:p>
            <a:pPr marL="0" indent="0" algn="l">
              <a:lnSpc>
                <a:spcPct val="104000"/>
              </a:lnSpc>
              <a:buNone/>
            </a:pPr>
            <a:r>
              <a:rPr lang="en-US" sz="1850" dirty="0">
                <a:solidFill>
                  <a:srgbClr val="2C3249"/>
                </a:solidFill>
                <a:latin typeface="Kanit Light" pitchFamily="34" charset="0"/>
                <a:ea typeface="Kanit Light" pitchFamily="34" charset="-122"/>
                <a:cs typeface="Kanit Light" pitchFamily="34" charset="-120"/>
              </a:rPr>
              <a:t>Entwicklung des Ergebnishaushalts</a:t>
            </a:r>
            <a:endParaRPr lang="en-US" sz="1850" dirty="0"/>
          </a:p>
        </p:txBody>
      </p:sp>
      <p:sp>
        <p:nvSpPr>
          <p:cNvPr id="14" name="Text 4">
            <a:extLst>
              <a:ext uri="{FF2B5EF4-FFF2-40B4-BE49-F238E27FC236}">
                <a16:creationId xmlns:a16="http://schemas.microsoft.com/office/drawing/2014/main" id="{D99043ED-8963-468A-9F69-0D411FD317C2}"/>
              </a:ext>
            </a:extLst>
          </p:cNvPr>
          <p:cNvSpPr/>
          <p:nvPr/>
        </p:nvSpPr>
        <p:spPr>
          <a:xfrm>
            <a:off x="4347764" y="1386004"/>
            <a:ext cx="378014" cy="236240"/>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02</a:t>
            </a:r>
            <a:endParaRPr lang="en-US" sz="1450" dirty="0"/>
          </a:p>
        </p:txBody>
      </p:sp>
      <p:sp>
        <p:nvSpPr>
          <p:cNvPr id="15" name="Shape 5">
            <a:extLst>
              <a:ext uri="{FF2B5EF4-FFF2-40B4-BE49-F238E27FC236}">
                <a16:creationId xmlns:a16="http://schemas.microsoft.com/office/drawing/2014/main" id="{1DCA25A9-AE7C-4BB3-AE09-6BBB8E9B030A}"/>
              </a:ext>
            </a:extLst>
          </p:cNvPr>
          <p:cNvSpPr/>
          <p:nvPr/>
        </p:nvSpPr>
        <p:spPr>
          <a:xfrm>
            <a:off x="4347764" y="1681874"/>
            <a:ext cx="3496877" cy="25400"/>
          </a:xfrm>
          <a:prstGeom prst="rect">
            <a:avLst/>
          </a:prstGeom>
          <a:solidFill>
            <a:srgbClr val="121757"/>
          </a:solidFill>
          <a:ln/>
        </p:spPr>
      </p:sp>
      <p:sp>
        <p:nvSpPr>
          <p:cNvPr id="16" name="Text 6">
            <a:extLst>
              <a:ext uri="{FF2B5EF4-FFF2-40B4-BE49-F238E27FC236}">
                <a16:creationId xmlns:a16="http://schemas.microsoft.com/office/drawing/2014/main" id="{0F647D92-1E1D-4B8E-92A3-4D1F327EE2D9}"/>
              </a:ext>
            </a:extLst>
          </p:cNvPr>
          <p:cNvSpPr/>
          <p:nvPr/>
        </p:nvSpPr>
        <p:spPr>
          <a:xfrm>
            <a:off x="4347764" y="1827130"/>
            <a:ext cx="3496877" cy="590550"/>
          </a:xfrm>
          <a:prstGeom prst="rect">
            <a:avLst/>
          </a:prstGeom>
          <a:noFill/>
          <a:ln/>
        </p:spPr>
        <p:txBody>
          <a:bodyPr wrap="none" lIns="0" tIns="0" rIns="0" bIns="0" rtlCol="0" anchor="t"/>
          <a:lstStyle/>
          <a:p>
            <a:pPr marL="0" indent="0" algn="l">
              <a:lnSpc>
                <a:spcPct val="104000"/>
              </a:lnSpc>
              <a:buNone/>
            </a:pPr>
            <a:r>
              <a:rPr lang="en-US" sz="1850" dirty="0" err="1">
                <a:solidFill>
                  <a:srgbClr val="2C3249"/>
                </a:solidFill>
                <a:latin typeface="Kanit Light" pitchFamily="34" charset="0"/>
                <a:ea typeface="Kanit Light" pitchFamily="34" charset="-122"/>
                <a:cs typeface="Kanit Light" pitchFamily="34" charset="-120"/>
              </a:rPr>
              <a:t>Wesentliche</a:t>
            </a:r>
            <a:r>
              <a:rPr lang="en-US" sz="1850" dirty="0">
                <a:solidFill>
                  <a:srgbClr val="2C3249"/>
                </a:solidFill>
                <a:latin typeface="Kanit Light" pitchFamily="34" charset="0"/>
                <a:ea typeface="Kanit Light" pitchFamily="34" charset="-122"/>
                <a:cs typeface="Kanit Light" pitchFamily="34" charset="-120"/>
              </a:rPr>
              <a:t> </a:t>
            </a:r>
            <a:r>
              <a:rPr lang="en-US" sz="1850" dirty="0" err="1">
                <a:solidFill>
                  <a:srgbClr val="2C3249"/>
                </a:solidFill>
                <a:latin typeface="Kanit Light" pitchFamily="34" charset="0"/>
                <a:ea typeface="Kanit Light" pitchFamily="34" charset="-122"/>
                <a:cs typeface="Kanit Light" pitchFamily="34" charset="-120"/>
              </a:rPr>
              <a:t>Steuern</a:t>
            </a:r>
            <a:r>
              <a:rPr lang="en-US" sz="1850" dirty="0">
                <a:solidFill>
                  <a:srgbClr val="2C3249"/>
                </a:solidFill>
                <a:latin typeface="Kanit Light" pitchFamily="34" charset="0"/>
                <a:ea typeface="Kanit Light" pitchFamily="34" charset="-122"/>
                <a:cs typeface="Kanit Light" pitchFamily="34" charset="-120"/>
              </a:rPr>
              <a:t> und Zu-</a:t>
            </a:r>
            <a:br>
              <a:rPr lang="en-US" sz="1850" dirty="0">
                <a:solidFill>
                  <a:srgbClr val="2C3249"/>
                </a:solidFill>
                <a:latin typeface="Kanit Light" pitchFamily="34" charset="0"/>
                <a:ea typeface="Kanit Light" pitchFamily="34" charset="-122"/>
                <a:cs typeface="Kanit Light" pitchFamily="34" charset="-120"/>
              </a:rPr>
            </a:br>
            <a:r>
              <a:rPr lang="en-US" sz="1850" dirty="0" err="1">
                <a:solidFill>
                  <a:srgbClr val="2C3249"/>
                </a:solidFill>
                <a:latin typeface="Kanit Light" pitchFamily="34" charset="0"/>
                <a:ea typeface="Kanit Light" pitchFamily="34" charset="-122"/>
                <a:cs typeface="Kanit Light" pitchFamily="34" charset="-120"/>
              </a:rPr>
              <a:t>weisungen</a:t>
            </a:r>
            <a:endParaRPr lang="en-US" sz="1850" dirty="0"/>
          </a:p>
        </p:txBody>
      </p:sp>
      <p:sp>
        <p:nvSpPr>
          <p:cNvPr id="17" name="Text 7">
            <a:extLst>
              <a:ext uri="{FF2B5EF4-FFF2-40B4-BE49-F238E27FC236}">
                <a16:creationId xmlns:a16="http://schemas.microsoft.com/office/drawing/2014/main" id="{1CE50B26-54FC-4201-BBD8-00362348B1D9}"/>
              </a:ext>
            </a:extLst>
          </p:cNvPr>
          <p:cNvSpPr/>
          <p:nvPr/>
        </p:nvSpPr>
        <p:spPr>
          <a:xfrm>
            <a:off x="8033649" y="1386004"/>
            <a:ext cx="378014" cy="236240"/>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03</a:t>
            </a:r>
            <a:endParaRPr lang="en-US" sz="1450" dirty="0"/>
          </a:p>
        </p:txBody>
      </p:sp>
      <p:sp>
        <p:nvSpPr>
          <p:cNvPr id="18" name="Shape 8">
            <a:extLst>
              <a:ext uri="{FF2B5EF4-FFF2-40B4-BE49-F238E27FC236}">
                <a16:creationId xmlns:a16="http://schemas.microsoft.com/office/drawing/2014/main" id="{48C7E033-FE85-4C1D-B783-160CBC8A01CA}"/>
              </a:ext>
            </a:extLst>
          </p:cNvPr>
          <p:cNvSpPr/>
          <p:nvPr/>
        </p:nvSpPr>
        <p:spPr>
          <a:xfrm>
            <a:off x="8033243" y="1677544"/>
            <a:ext cx="3496877" cy="25400"/>
          </a:xfrm>
          <a:prstGeom prst="rect">
            <a:avLst/>
          </a:prstGeom>
          <a:solidFill>
            <a:srgbClr val="121757"/>
          </a:solidFill>
          <a:ln/>
        </p:spPr>
      </p:sp>
      <p:sp>
        <p:nvSpPr>
          <p:cNvPr id="19" name="Text 9">
            <a:extLst>
              <a:ext uri="{FF2B5EF4-FFF2-40B4-BE49-F238E27FC236}">
                <a16:creationId xmlns:a16="http://schemas.microsoft.com/office/drawing/2014/main" id="{44107553-F02F-497C-819C-3DA108911A4C}"/>
              </a:ext>
            </a:extLst>
          </p:cNvPr>
          <p:cNvSpPr/>
          <p:nvPr/>
        </p:nvSpPr>
        <p:spPr>
          <a:xfrm>
            <a:off x="8033243" y="1822800"/>
            <a:ext cx="3496877" cy="295275"/>
          </a:xfrm>
          <a:prstGeom prst="rect">
            <a:avLst/>
          </a:prstGeom>
          <a:noFill/>
          <a:ln/>
        </p:spPr>
        <p:txBody>
          <a:bodyPr wrap="none" lIns="0" tIns="0" rIns="0" bIns="0" rtlCol="0" anchor="t"/>
          <a:lstStyle/>
          <a:p>
            <a:pPr marL="0" indent="0" algn="l">
              <a:lnSpc>
                <a:spcPct val="104000"/>
              </a:lnSpc>
              <a:buNone/>
            </a:pPr>
            <a:r>
              <a:rPr lang="en-US" sz="1850" dirty="0" err="1">
                <a:solidFill>
                  <a:srgbClr val="2C3249"/>
                </a:solidFill>
                <a:latin typeface="Kanit Light" pitchFamily="34" charset="0"/>
                <a:ea typeface="Kanit Light" pitchFamily="34" charset="-122"/>
                <a:cs typeface="Kanit Light" pitchFamily="34" charset="-120"/>
              </a:rPr>
              <a:t>Veränderungen</a:t>
            </a:r>
            <a:r>
              <a:rPr lang="en-US" sz="1850" dirty="0">
                <a:solidFill>
                  <a:srgbClr val="2C3249"/>
                </a:solidFill>
                <a:latin typeface="Kanit Light" pitchFamily="34" charset="0"/>
                <a:ea typeface="Kanit Light" pitchFamily="34" charset="-122"/>
                <a:cs typeface="Kanit Light" pitchFamily="34" charset="-120"/>
              </a:rPr>
              <a:t> bei </a:t>
            </a:r>
            <a:r>
              <a:rPr lang="en-US" sz="1850" dirty="0" err="1">
                <a:solidFill>
                  <a:srgbClr val="2C3249"/>
                </a:solidFill>
                <a:latin typeface="Kanit Light" pitchFamily="34" charset="0"/>
                <a:ea typeface="Kanit Light" pitchFamily="34" charset="-122"/>
                <a:cs typeface="Kanit Light" pitchFamily="34" charset="-120"/>
              </a:rPr>
              <a:t>Erträgen</a:t>
            </a:r>
            <a:endParaRPr lang="en-US" sz="1850" dirty="0"/>
          </a:p>
        </p:txBody>
      </p:sp>
      <p:sp>
        <p:nvSpPr>
          <p:cNvPr id="20" name="Text 10">
            <a:extLst>
              <a:ext uri="{FF2B5EF4-FFF2-40B4-BE49-F238E27FC236}">
                <a16:creationId xmlns:a16="http://schemas.microsoft.com/office/drawing/2014/main" id="{502A9D9E-7A94-406B-AD98-A3836E8BF9E1}"/>
              </a:ext>
            </a:extLst>
          </p:cNvPr>
          <p:cNvSpPr/>
          <p:nvPr/>
        </p:nvSpPr>
        <p:spPr>
          <a:xfrm>
            <a:off x="661474" y="2607239"/>
            <a:ext cx="378014" cy="236240"/>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04</a:t>
            </a:r>
            <a:endParaRPr lang="en-US" sz="1450" dirty="0"/>
          </a:p>
        </p:txBody>
      </p:sp>
      <p:sp>
        <p:nvSpPr>
          <p:cNvPr id="21" name="Shape 11">
            <a:extLst>
              <a:ext uri="{FF2B5EF4-FFF2-40B4-BE49-F238E27FC236}">
                <a16:creationId xmlns:a16="http://schemas.microsoft.com/office/drawing/2014/main" id="{A23F7F7F-0A0B-4865-B3EA-5833C8418517}"/>
              </a:ext>
            </a:extLst>
          </p:cNvPr>
          <p:cNvSpPr/>
          <p:nvPr/>
        </p:nvSpPr>
        <p:spPr>
          <a:xfrm>
            <a:off x="661474" y="2903110"/>
            <a:ext cx="3496877" cy="25400"/>
          </a:xfrm>
          <a:prstGeom prst="rect">
            <a:avLst/>
          </a:prstGeom>
          <a:solidFill>
            <a:srgbClr val="121757"/>
          </a:solidFill>
          <a:ln/>
        </p:spPr>
      </p:sp>
      <p:sp>
        <p:nvSpPr>
          <p:cNvPr id="22" name="Text 12">
            <a:extLst>
              <a:ext uri="{FF2B5EF4-FFF2-40B4-BE49-F238E27FC236}">
                <a16:creationId xmlns:a16="http://schemas.microsoft.com/office/drawing/2014/main" id="{7C092484-6BCB-41EA-A3DF-CE0925248B67}"/>
              </a:ext>
            </a:extLst>
          </p:cNvPr>
          <p:cNvSpPr/>
          <p:nvPr/>
        </p:nvSpPr>
        <p:spPr>
          <a:xfrm>
            <a:off x="661474" y="3048366"/>
            <a:ext cx="3496877" cy="295275"/>
          </a:xfrm>
          <a:prstGeom prst="rect">
            <a:avLst/>
          </a:prstGeom>
          <a:noFill/>
          <a:ln/>
        </p:spPr>
        <p:txBody>
          <a:bodyPr wrap="none" lIns="0" tIns="0" rIns="0" bIns="0" rtlCol="0" anchor="t"/>
          <a:lstStyle/>
          <a:p>
            <a:pPr marL="0" indent="0" algn="l">
              <a:lnSpc>
                <a:spcPct val="104000"/>
              </a:lnSpc>
              <a:buNone/>
            </a:pPr>
            <a:r>
              <a:rPr lang="en-US" sz="1850" dirty="0" err="1">
                <a:solidFill>
                  <a:srgbClr val="2C3249"/>
                </a:solidFill>
                <a:latin typeface="Kanit Light" pitchFamily="34" charset="0"/>
                <a:ea typeface="Kanit Light" pitchFamily="34" charset="-122"/>
                <a:cs typeface="Kanit Light" pitchFamily="34" charset="-120"/>
              </a:rPr>
              <a:t>Entwicklung</a:t>
            </a:r>
            <a:r>
              <a:rPr lang="en-US" sz="1850" dirty="0">
                <a:solidFill>
                  <a:srgbClr val="2C3249"/>
                </a:solidFill>
                <a:latin typeface="Kanit Light" pitchFamily="34" charset="0"/>
                <a:ea typeface="Kanit Light" pitchFamily="34" charset="-122"/>
                <a:cs typeface="Kanit Light" pitchFamily="34" charset="-120"/>
              </a:rPr>
              <a:t> des </a:t>
            </a:r>
            <a:br>
              <a:rPr lang="en-US" sz="1850" dirty="0">
                <a:solidFill>
                  <a:srgbClr val="2C3249"/>
                </a:solidFill>
                <a:latin typeface="Kanit Light" pitchFamily="34" charset="0"/>
                <a:ea typeface="Kanit Light" pitchFamily="34" charset="-122"/>
                <a:cs typeface="Kanit Light" pitchFamily="34" charset="-120"/>
              </a:rPr>
            </a:br>
            <a:r>
              <a:rPr lang="en-US" sz="1850" dirty="0" err="1">
                <a:solidFill>
                  <a:srgbClr val="2C3249"/>
                </a:solidFill>
                <a:latin typeface="Kanit Light" pitchFamily="34" charset="0"/>
                <a:ea typeface="Kanit Light" pitchFamily="34" charset="-122"/>
                <a:cs typeface="Kanit Light" pitchFamily="34" charset="-120"/>
              </a:rPr>
              <a:t>Ergebnishaushalts</a:t>
            </a:r>
            <a:endParaRPr lang="en-US" sz="1850" dirty="0"/>
          </a:p>
        </p:txBody>
      </p:sp>
      <p:sp>
        <p:nvSpPr>
          <p:cNvPr id="23" name="Text 13">
            <a:extLst>
              <a:ext uri="{FF2B5EF4-FFF2-40B4-BE49-F238E27FC236}">
                <a16:creationId xmlns:a16="http://schemas.microsoft.com/office/drawing/2014/main" id="{1A229A7C-DC6A-4CB7-8BA4-1C2FE18B58D7}"/>
              </a:ext>
            </a:extLst>
          </p:cNvPr>
          <p:cNvSpPr/>
          <p:nvPr/>
        </p:nvSpPr>
        <p:spPr>
          <a:xfrm>
            <a:off x="4347358" y="2607239"/>
            <a:ext cx="378014" cy="236240"/>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05</a:t>
            </a:r>
            <a:endParaRPr lang="en-US" sz="1450" dirty="0"/>
          </a:p>
        </p:txBody>
      </p:sp>
      <p:sp>
        <p:nvSpPr>
          <p:cNvPr id="24" name="Shape 14">
            <a:extLst>
              <a:ext uri="{FF2B5EF4-FFF2-40B4-BE49-F238E27FC236}">
                <a16:creationId xmlns:a16="http://schemas.microsoft.com/office/drawing/2014/main" id="{D250D9DA-29E8-4F21-9B50-F6B79FC8450D}"/>
              </a:ext>
            </a:extLst>
          </p:cNvPr>
          <p:cNvSpPr/>
          <p:nvPr/>
        </p:nvSpPr>
        <p:spPr>
          <a:xfrm>
            <a:off x="4347358" y="2903110"/>
            <a:ext cx="3496877" cy="25400"/>
          </a:xfrm>
          <a:prstGeom prst="rect">
            <a:avLst/>
          </a:prstGeom>
          <a:solidFill>
            <a:srgbClr val="121757"/>
          </a:solidFill>
          <a:ln/>
        </p:spPr>
      </p:sp>
      <p:sp>
        <p:nvSpPr>
          <p:cNvPr id="25" name="Text 15">
            <a:extLst>
              <a:ext uri="{FF2B5EF4-FFF2-40B4-BE49-F238E27FC236}">
                <a16:creationId xmlns:a16="http://schemas.microsoft.com/office/drawing/2014/main" id="{1BF6D7E3-5020-46CE-A834-AA2D3C9B99CD}"/>
              </a:ext>
            </a:extLst>
          </p:cNvPr>
          <p:cNvSpPr/>
          <p:nvPr/>
        </p:nvSpPr>
        <p:spPr>
          <a:xfrm>
            <a:off x="4347358" y="3048366"/>
            <a:ext cx="3496877" cy="295275"/>
          </a:xfrm>
          <a:prstGeom prst="rect">
            <a:avLst/>
          </a:prstGeom>
          <a:noFill/>
          <a:ln/>
        </p:spPr>
        <p:txBody>
          <a:bodyPr wrap="none" lIns="0" tIns="0" rIns="0" bIns="0" rtlCol="0" anchor="t"/>
          <a:lstStyle/>
          <a:p>
            <a:pPr marL="0" indent="0" algn="l">
              <a:lnSpc>
                <a:spcPct val="104000"/>
              </a:lnSpc>
              <a:buNone/>
            </a:pPr>
            <a:r>
              <a:rPr lang="en-US" sz="1850" dirty="0" err="1">
                <a:solidFill>
                  <a:srgbClr val="2C3249"/>
                </a:solidFill>
                <a:latin typeface="Kanit Light" pitchFamily="34" charset="0"/>
                <a:ea typeface="Kanit Light" pitchFamily="34" charset="-122"/>
                <a:cs typeface="Kanit Light" pitchFamily="34" charset="-120"/>
              </a:rPr>
              <a:t>Wesentliche</a:t>
            </a:r>
            <a:r>
              <a:rPr lang="en-US" sz="1850" dirty="0">
                <a:solidFill>
                  <a:srgbClr val="2C3249"/>
                </a:solidFill>
                <a:latin typeface="Kanit Light" pitchFamily="34" charset="0"/>
                <a:ea typeface="Kanit Light" pitchFamily="34" charset="-122"/>
                <a:cs typeface="Kanit Light" pitchFamily="34" charset="-120"/>
              </a:rPr>
              <a:t> </a:t>
            </a:r>
            <a:r>
              <a:rPr lang="en-US" sz="1850" dirty="0" err="1">
                <a:solidFill>
                  <a:srgbClr val="2C3249"/>
                </a:solidFill>
                <a:latin typeface="Kanit Light" pitchFamily="34" charset="0"/>
                <a:ea typeface="Kanit Light" pitchFamily="34" charset="-122"/>
                <a:cs typeface="Kanit Light" pitchFamily="34" charset="-120"/>
              </a:rPr>
              <a:t>Umlagen</a:t>
            </a:r>
            <a:endParaRPr lang="en-US" sz="1850" dirty="0"/>
          </a:p>
        </p:txBody>
      </p:sp>
      <p:sp>
        <p:nvSpPr>
          <p:cNvPr id="26" name="Text 16">
            <a:extLst>
              <a:ext uri="{FF2B5EF4-FFF2-40B4-BE49-F238E27FC236}">
                <a16:creationId xmlns:a16="http://schemas.microsoft.com/office/drawing/2014/main" id="{352F26AE-7F19-4830-8AC0-39CEB14DB755}"/>
              </a:ext>
            </a:extLst>
          </p:cNvPr>
          <p:cNvSpPr/>
          <p:nvPr/>
        </p:nvSpPr>
        <p:spPr>
          <a:xfrm rot="10800000" flipV="1">
            <a:off x="8033242" y="2620249"/>
            <a:ext cx="378014" cy="161342"/>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06</a:t>
            </a:r>
            <a:endParaRPr lang="en-US" sz="1450" dirty="0"/>
          </a:p>
        </p:txBody>
      </p:sp>
      <p:sp>
        <p:nvSpPr>
          <p:cNvPr id="27" name="Shape 17">
            <a:extLst>
              <a:ext uri="{FF2B5EF4-FFF2-40B4-BE49-F238E27FC236}">
                <a16:creationId xmlns:a16="http://schemas.microsoft.com/office/drawing/2014/main" id="{28A335A5-6110-4FC9-89BF-6515A5D13570}"/>
              </a:ext>
            </a:extLst>
          </p:cNvPr>
          <p:cNvSpPr/>
          <p:nvPr/>
        </p:nvSpPr>
        <p:spPr>
          <a:xfrm>
            <a:off x="8032837" y="2898780"/>
            <a:ext cx="3496877" cy="25400"/>
          </a:xfrm>
          <a:prstGeom prst="rect">
            <a:avLst/>
          </a:prstGeom>
          <a:solidFill>
            <a:srgbClr val="121757"/>
          </a:solidFill>
          <a:ln/>
        </p:spPr>
      </p:sp>
      <p:sp>
        <p:nvSpPr>
          <p:cNvPr id="28" name="Text 18">
            <a:extLst>
              <a:ext uri="{FF2B5EF4-FFF2-40B4-BE49-F238E27FC236}">
                <a16:creationId xmlns:a16="http://schemas.microsoft.com/office/drawing/2014/main" id="{04CCA892-D48C-4594-B7A8-7D3F00503A04}"/>
              </a:ext>
            </a:extLst>
          </p:cNvPr>
          <p:cNvSpPr/>
          <p:nvPr/>
        </p:nvSpPr>
        <p:spPr>
          <a:xfrm>
            <a:off x="8032837" y="3044036"/>
            <a:ext cx="3496877" cy="628136"/>
          </a:xfrm>
          <a:prstGeom prst="rect">
            <a:avLst/>
          </a:prstGeom>
          <a:noFill/>
          <a:ln/>
        </p:spPr>
        <p:txBody>
          <a:bodyPr wrap="none" lIns="0" tIns="0" rIns="0" bIns="0" rtlCol="0" anchor="t"/>
          <a:lstStyle/>
          <a:p>
            <a:pPr marL="0" indent="0" algn="l">
              <a:lnSpc>
                <a:spcPct val="104000"/>
              </a:lnSpc>
              <a:buNone/>
            </a:pPr>
            <a:r>
              <a:rPr lang="en-US" sz="1850" dirty="0" err="1">
                <a:solidFill>
                  <a:srgbClr val="2C3249"/>
                </a:solidFill>
                <a:latin typeface="Kanit Light" pitchFamily="34" charset="0"/>
                <a:ea typeface="Kanit Light" pitchFamily="34" charset="-122"/>
                <a:cs typeface="Kanit Light" pitchFamily="34" charset="-120"/>
              </a:rPr>
              <a:t>Veränderungen</a:t>
            </a:r>
            <a:r>
              <a:rPr lang="en-US" sz="1850" dirty="0">
                <a:solidFill>
                  <a:srgbClr val="2C3249"/>
                </a:solidFill>
                <a:latin typeface="Kanit Light" pitchFamily="34" charset="0"/>
                <a:ea typeface="Kanit Light" pitchFamily="34" charset="-122"/>
                <a:cs typeface="Kanit Light" pitchFamily="34" charset="-120"/>
              </a:rPr>
              <a:t> bei den Auf-</a:t>
            </a:r>
            <a:br>
              <a:rPr lang="en-US" sz="1850" dirty="0">
                <a:solidFill>
                  <a:srgbClr val="2C3249"/>
                </a:solidFill>
                <a:latin typeface="Kanit Light" pitchFamily="34" charset="0"/>
                <a:ea typeface="Kanit Light" pitchFamily="34" charset="-122"/>
                <a:cs typeface="Kanit Light" pitchFamily="34" charset="-120"/>
              </a:rPr>
            </a:br>
            <a:r>
              <a:rPr lang="en-US" sz="1850" dirty="0" err="1">
                <a:solidFill>
                  <a:srgbClr val="2C3249"/>
                </a:solidFill>
                <a:latin typeface="Kanit Light" pitchFamily="34" charset="0"/>
                <a:ea typeface="Kanit Light" pitchFamily="34" charset="-122"/>
                <a:cs typeface="Kanit Light" pitchFamily="34" charset="-120"/>
              </a:rPr>
              <a:t>wendungen</a:t>
            </a:r>
            <a:endParaRPr lang="en-US" sz="1850" dirty="0"/>
          </a:p>
        </p:txBody>
      </p:sp>
      <p:sp>
        <p:nvSpPr>
          <p:cNvPr id="29" name="Text 19">
            <a:extLst>
              <a:ext uri="{FF2B5EF4-FFF2-40B4-BE49-F238E27FC236}">
                <a16:creationId xmlns:a16="http://schemas.microsoft.com/office/drawing/2014/main" id="{2E2C6444-E353-4EA1-8D71-9B84094FE19A}"/>
              </a:ext>
            </a:extLst>
          </p:cNvPr>
          <p:cNvSpPr/>
          <p:nvPr/>
        </p:nvSpPr>
        <p:spPr>
          <a:xfrm>
            <a:off x="661880" y="3826846"/>
            <a:ext cx="378014" cy="236240"/>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07</a:t>
            </a:r>
            <a:endParaRPr lang="en-US" sz="1450" dirty="0"/>
          </a:p>
        </p:txBody>
      </p:sp>
      <p:sp>
        <p:nvSpPr>
          <p:cNvPr id="32" name="Shape 11">
            <a:extLst>
              <a:ext uri="{FF2B5EF4-FFF2-40B4-BE49-F238E27FC236}">
                <a16:creationId xmlns:a16="http://schemas.microsoft.com/office/drawing/2014/main" id="{DD9D9BCE-9F52-4F95-B4F3-25C015A3A2CF}"/>
              </a:ext>
            </a:extLst>
          </p:cNvPr>
          <p:cNvSpPr/>
          <p:nvPr/>
        </p:nvSpPr>
        <p:spPr>
          <a:xfrm>
            <a:off x="661475" y="4127841"/>
            <a:ext cx="3496877" cy="25400"/>
          </a:xfrm>
          <a:prstGeom prst="rect">
            <a:avLst/>
          </a:prstGeom>
          <a:solidFill>
            <a:srgbClr val="121757"/>
          </a:solidFill>
          <a:ln/>
        </p:spPr>
      </p:sp>
      <p:sp>
        <p:nvSpPr>
          <p:cNvPr id="33" name="Text 12">
            <a:extLst>
              <a:ext uri="{FF2B5EF4-FFF2-40B4-BE49-F238E27FC236}">
                <a16:creationId xmlns:a16="http://schemas.microsoft.com/office/drawing/2014/main" id="{9FAEA43C-334A-45E7-90EB-D05973D508F9}"/>
              </a:ext>
            </a:extLst>
          </p:cNvPr>
          <p:cNvSpPr/>
          <p:nvPr/>
        </p:nvSpPr>
        <p:spPr>
          <a:xfrm>
            <a:off x="661474" y="4220000"/>
            <a:ext cx="3496877" cy="295275"/>
          </a:xfrm>
          <a:prstGeom prst="rect">
            <a:avLst/>
          </a:prstGeom>
          <a:noFill/>
          <a:ln/>
        </p:spPr>
        <p:txBody>
          <a:bodyPr wrap="none" lIns="0" tIns="0" rIns="0" bIns="0" rtlCol="0" anchor="t"/>
          <a:lstStyle/>
          <a:p>
            <a:pPr marL="0" indent="0" algn="l">
              <a:lnSpc>
                <a:spcPct val="104000"/>
              </a:lnSpc>
              <a:buNone/>
            </a:pPr>
            <a:r>
              <a:rPr lang="en-US" sz="1850" dirty="0">
                <a:solidFill>
                  <a:srgbClr val="2C3249"/>
                </a:solidFill>
                <a:latin typeface="Kanit Light" pitchFamily="34" charset="0"/>
                <a:ea typeface="Kanit Light" pitchFamily="34" charset="-122"/>
                <a:cs typeface="Kanit Light" pitchFamily="34" charset="-120"/>
              </a:rPr>
              <a:t>Stand der </a:t>
            </a:r>
            <a:r>
              <a:rPr lang="en-US" sz="1850" dirty="0" err="1">
                <a:solidFill>
                  <a:srgbClr val="2C3249"/>
                </a:solidFill>
                <a:latin typeface="Kanit Light" pitchFamily="34" charset="0"/>
                <a:ea typeface="Kanit Light" pitchFamily="34" charset="-122"/>
                <a:cs typeface="Kanit Light" pitchFamily="34" charset="-120"/>
              </a:rPr>
              <a:t>Investitionen</a:t>
            </a:r>
            <a:endParaRPr lang="en-US" sz="1850" dirty="0"/>
          </a:p>
        </p:txBody>
      </p:sp>
      <p:sp>
        <p:nvSpPr>
          <p:cNvPr id="34" name="Text 19">
            <a:extLst>
              <a:ext uri="{FF2B5EF4-FFF2-40B4-BE49-F238E27FC236}">
                <a16:creationId xmlns:a16="http://schemas.microsoft.com/office/drawing/2014/main" id="{799ED572-4984-4E36-9A12-6638CD648EE6}"/>
              </a:ext>
            </a:extLst>
          </p:cNvPr>
          <p:cNvSpPr/>
          <p:nvPr/>
        </p:nvSpPr>
        <p:spPr>
          <a:xfrm>
            <a:off x="4348170" y="3820232"/>
            <a:ext cx="378014" cy="236240"/>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08</a:t>
            </a:r>
            <a:endParaRPr lang="en-US" sz="1450" dirty="0"/>
          </a:p>
        </p:txBody>
      </p:sp>
      <p:sp>
        <p:nvSpPr>
          <p:cNvPr id="35" name="Shape 11">
            <a:extLst>
              <a:ext uri="{FF2B5EF4-FFF2-40B4-BE49-F238E27FC236}">
                <a16:creationId xmlns:a16="http://schemas.microsoft.com/office/drawing/2014/main" id="{666F6F28-C01E-4F26-9123-D3877F07E43D}"/>
              </a:ext>
            </a:extLst>
          </p:cNvPr>
          <p:cNvSpPr/>
          <p:nvPr/>
        </p:nvSpPr>
        <p:spPr>
          <a:xfrm>
            <a:off x="4347765" y="4121227"/>
            <a:ext cx="3496877" cy="25400"/>
          </a:xfrm>
          <a:prstGeom prst="rect">
            <a:avLst/>
          </a:prstGeom>
          <a:solidFill>
            <a:srgbClr val="121757"/>
          </a:solidFill>
          <a:ln/>
        </p:spPr>
      </p:sp>
      <p:sp>
        <p:nvSpPr>
          <p:cNvPr id="36" name="Text 12">
            <a:extLst>
              <a:ext uri="{FF2B5EF4-FFF2-40B4-BE49-F238E27FC236}">
                <a16:creationId xmlns:a16="http://schemas.microsoft.com/office/drawing/2014/main" id="{45675122-7608-4870-95ED-7EB26940FDB4}"/>
              </a:ext>
            </a:extLst>
          </p:cNvPr>
          <p:cNvSpPr/>
          <p:nvPr/>
        </p:nvSpPr>
        <p:spPr>
          <a:xfrm>
            <a:off x="4347764" y="4213386"/>
            <a:ext cx="3496877" cy="295275"/>
          </a:xfrm>
          <a:prstGeom prst="rect">
            <a:avLst/>
          </a:prstGeom>
          <a:noFill/>
          <a:ln/>
        </p:spPr>
        <p:txBody>
          <a:bodyPr wrap="none" lIns="0" tIns="0" rIns="0" bIns="0" rtlCol="0" anchor="t"/>
          <a:lstStyle/>
          <a:p>
            <a:pPr marL="0" indent="0" algn="l">
              <a:lnSpc>
                <a:spcPct val="104000"/>
              </a:lnSpc>
              <a:buNone/>
            </a:pPr>
            <a:r>
              <a:rPr lang="en-US" sz="1850" dirty="0">
                <a:solidFill>
                  <a:srgbClr val="2C3249"/>
                </a:solidFill>
                <a:latin typeface="Kanit Light" pitchFamily="34" charset="0"/>
                <a:ea typeface="Kanit Light" pitchFamily="34" charset="-122"/>
                <a:cs typeface="Kanit Light" pitchFamily="34" charset="-120"/>
              </a:rPr>
              <a:t>Stand der </a:t>
            </a:r>
            <a:r>
              <a:rPr lang="en-US" sz="1850" dirty="0" err="1">
                <a:solidFill>
                  <a:srgbClr val="2C3249"/>
                </a:solidFill>
                <a:latin typeface="Kanit Light" pitchFamily="34" charset="0"/>
                <a:ea typeface="Kanit Light" pitchFamily="34" charset="-122"/>
                <a:cs typeface="Kanit Light" pitchFamily="34" charset="-120"/>
              </a:rPr>
              <a:t>Zuschüsse</a:t>
            </a:r>
            <a:r>
              <a:rPr lang="en-US" sz="1850" dirty="0">
                <a:solidFill>
                  <a:srgbClr val="2C3249"/>
                </a:solidFill>
                <a:latin typeface="Kanit Light" pitchFamily="34" charset="0"/>
                <a:ea typeface="Kanit Light" pitchFamily="34" charset="-122"/>
                <a:cs typeface="Kanit Light" pitchFamily="34" charset="-120"/>
              </a:rPr>
              <a:t> u. </a:t>
            </a:r>
            <a:r>
              <a:rPr lang="en-US" sz="1850" dirty="0" err="1">
                <a:solidFill>
                  <a:srgbClr val="2C3249"/>
                </a:solidFill>
                <a:latin typeface="Kanit Light" pitchFamily="34" charset="0"/>
                <a:ea typeface="Kanit Light" pitchFamily="34" charset="-122"/>
                <a:cs typeface="Kanit Light" pitchFamily="34" charset="-120"/>
              </a:rPr>
              <a:t>Vermögens</a:t>
            </a:r>
            <a:r>
              <a:rPr lang="en-US" sz="1850" dirty="0">
                <a:solidFill>
                  <a:srgbClr val="2C3249"/>
                </a:solidFill>
                <a:latin typeface="Kanit Light" pitchFamily="34" charset="0"/>
                <a:ea typeface="Kanit Light" pitchFamily="34" charset="-122"/>
                <a:cs typeface="Kanit Light" pitchFamily="34" charset="-120"/>
              </a:rPr>
              <a:t>-</a:t>
            </a:r>
            <a:br>
              <a:rPr lang="en-US" sz="1850" dirty="0">
                <a:solidFill>
                  <a:srgbClr val="2C3249"/>
                </a:solidFill>
                <a:latin typeface="Kanit Light" pitchFamily="34" charset="0"/>
                <a:ea typeface="Kanit Light" pitchFamily="34" charset="-122"/>
                <a:cs typeface="Kanit Light" pitchFamily="34" charset="-120"/>
              </a:rPr>
            </a:br>
            <a:r>
              <a:rPr lang="en-US" sz="1850" dirty="0" err="1">
                <a:solidFill>
                  <a:srgbClr val="2C3249"/>
                </a:solidFill>
                <a:latin typeface="Kanit Light" pitchFamily="34" charset="0"/>
                <a:ea typeface="Kanit Light" pitchFamily="34" charset="-122"/>
                <a:cs typeface="Kanit Light" pitchFamily="34" charset="-120"/>
              </a:rPr>
              <a:t>veräußerungen</a:t>
            </a:r>
            <a:endParaRPr lang="en-US" sz="1850" dirty="0"/>
          </a:p>
        </p:txBody>
      </p:sp>
      <p:sp>
        <p:nvSpPr>
          <p:cNvPr id="37" name="Text 19">
            <a:extLst>
              <a:ext uri="{FF2B5EF4-FFF2-40B4-BE49-F238E27FC236}">
                <a16:creationId xmlns:a16="http://schemas.microsoft.com/office/drawing/2014/main" id="{B6FBBBCB-F804-4F02-9833-C348D5B8C3CF}"/>
              </a:ext>
            </a:extLst>
          </p:cNvPr>
          <p:cNvSpPr/>
          <p:nvPr/>
        </p:nvSpPr>
        <p:spPr>
          <a:xfrm>
            <a:off x="8070570" y="3828602"/>
            <a:ext cx="378014" cy="236240"/>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09</a:t>
            </a:r>
            <a:endParaRPr lang="en-US" sz="1450" dirty="0"/>
          </a:p>
        </p:txBody>
      </p:sp>
      <p:sp>
        <p:nvSpPr>
          <p:cNvPr id="38" name="Shape 11">
            <a:extLst>
              <a:ext uri="{FF2B5EF4-FFF2-40B4-BE49-F238E27FC236}">
                <a16:creationId xmlns:a16="http://schemas.microsoft.com/office/drawing/2014/main" id="{D552107A-2A86-45F3-8B6E-C17B78D6F26E}"/>
              </a:ext>
            </a:extLst>
          </p:cNvPr>
          <p:cNvSpPr/>
          <p:nvPr/>
        </p:nvSpPr>
        <p:spPr>
          <a:xfrm>
            <a:off x="8070165" y="4129597"/>
            <a:ext cx="3496877" cy="25400"/>
          </a:xfrm>
          <a:prstGeom prst="rect">
            <a:avLst/>
          </a:prstGeom>
          <a:solidFill>
            <a:srgbClr val="121757"/>
          </a:solidFill>
          <a:ln/>
        </p:spPr>
      </p:sp>
      <p:sp>
        <p:nvSpPr>
          <p:cNvPr id="39" name="Text 12">
            <a:extLst>
              <a:ext uri="{FF2B5EF4-FFF2-40B4-BE49-F238E27FC236}">
                <a16:creationId xmlns:a16="http://schemas.microsoft.com/office/drawing/2014/main" id="{EE03BE4F-34E0-47A6-A676-34E5CE701C9D}"/>
              </a:ext>
            </a:extLst>
          </p:cNvPr>
          <p:cNvSpPr/>
          <p:nvPr/>
        </p:nvSpPr>
        <p:spPr>
          <a:xfrm>
            <a:off x="8070164" y="4221756"/>
            <a:ext cx="3496877" cy="295275"/>
          </a:xfrm>
          <a:prstGeom prst="rect">
            <a:avLst/>
          </a:prstGeom>
          <a:noFill/>
          <a:ln/>
        </p:spPr>
        <p:txBody>
          <a:bodyPr wrap="none" lIns="0" tIns="0" rIns="0" bIns="0" rtlCol="0" anchor="t"/>
          <a:lstStyle/>
          <a:p>
            <a:pPr marL="0" indent="0" algn="l">
              <a:lnSpc>
                <a:spcPct val="104000"/>
              </a:lnSpc>
              <a:buNone/>
            </a:pPr>
            <a:r>
              <a:rPr lang="en-US" sz="1850" dirty="0" err="1">
                <a:solidFill>
                  <a:srgbClr val="2C3249"/>
                </a:solidFill>
                <a:latin typeface="Kanit Light" pitchFamily="34" charset="0"/>
                <a:ea typeface="Kanit Light" pitchFamily="34" charset="-122"/>
                <a:cs typeface="Kanit Light" pitchFamily="34" charset="-120"/>
              </a:rPr>
              <a:t>Liquiditäts</a:t>
            </a:r>
            <a:r>
              <a:rPr lang="en-US" sz="1850" dirty="0">
                <a:solidFill>
                  <a:srgbClr val="2C3249"/>
                </a:solidFill>
                <a:latin typeface="Kanit Light" pitchFamily="34" charset="0"/>
                <a:ea typeface="Kanit Light" pitchFamily="34" charset="-122"/>
                <a:cs typeface="Kanit Light" pitchFamily="34" charset="-120"/>
              </a:rPr>
              <a:t>-Cockpit</a:t>
            </a:r>
            <a:endParaRPr lang="en-US" sz="1850" dirty="0"/>
          </a:p>
        </p:txBody>
      </p:sp>
      <p:sp>
        <p:nvSpPr>
          <p:cNvPr id="40" name="Text 19">
            <a:extLst>
              <a:ext uri="{FF2B5EF4-FFF2-40B4-BE49-F238E27FC236}">
                <a16:creationId xmlns:a16="http://schemas.microsoft.com/office/drawing/2014/main" id="{13A5E48B-E12B-4D02-88AF-24AA8D4B9B62}"/>
              </a:ext>
            </a:extLst>
          </p:cNvPr>
          <p:cNvSpPr/>
          <p:nvPr/>
        </p:nvSpPr>
        <p:spPr>
          <a:xfrm>
            <a:off x="661880" y="5005222"/>
            <a:ext cx="378014" cy="236240"/>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10</a:t>
            </a:r>
            <a:endParaRPr lang="en-US" sz="1450" dirty="0"/>
          </a:p>
        </p:txBody>
      </p:sp>
      <p:sp>
        <p:nvSpPr>
          <p:cNvPr id="41" name="Shape 11">
            <a:extLst>
              <a:ext uri="{FF2B5EF4-FFF2-40B4-BE49-F238E27FC236}">
                <a16:creationId xmlns:a16="http://schemas.microsoft.com/office/drawing/2014/main" id="{5FD29A51-1764-486B-A0C2-19B061BE59EB}"/>
              </a:ext>
            </a:extLst>
          </p:cNvPr>
          <p:cNvSpPr/>
          <p:nvPr/>
        </p:nvSpPr>
        <p:spPr>
          <a:xfrm>
            <a:off x="661475" y="5306217"/>
            <a:ext cx="3496877" cy="25400"/>
          </a:xfrm>
          <a:prstGeom prst="rect">
            <a:avLst/>
          </a:prstGeom>
          <a:solidFill>
            <a:srgbClr val="121757"/>
          </a:solidFill>
          <a:ln/>
        </p:spPr>
      </p:sp>
      <p:sp>
        <p:nvSpPr>
          <p:cNvPr id="42" name="Text 12">
            <a:extLst>
              <a:ext uri="{FF2B5EF4-FFF2-40B4-BE49-F238E27FC236}">
                <a16:creationId xmlns:a16="http://schemas.microsoft.com/office/drawing/2014/main" id="{E69247A0-0704-4C6C-82DD-4B12FB444FC6}"/>
              </a:ext>
            </a:extLst>
          </p:cNvPr>
          <p:cNvSpPr/>
          <p:nvPr/>
        </p:nvSpPr>
        <p:spPr>
          <a:xfrm>
            <a:off x="661474" y="5398376"/>
            <a:ext cx="3496877" cy="295275"/>
          </a:xfrm>
          <a:prstGeom prst="rect">
            <a:avLst/>
          </a:prstGeom>
          <a:noFill/>
          <a:ln/>
        </p:spPr>
        <p:txBody>
          <a:bodyPr wrap="none" lIns="0" tIns="0" rIns="0" bIns="0" rtlCol="0" anchor="t"/>
          <a:lstStyle/>
          <a:p>
            <a:pPr marL="0" indent="0" algn="l">
              <a:lnSpc>
                <a:spcPct val="104000"/>
              </a:lnSpc>
              <a:buNone/>
            </a:pPr>
            <a:r>
              <a:rPr lang="en-US" sz="1850" dirty="0" err="1">
                <a:solidFill>
                  <a:srgbClr val="2C3249"/>
                </a:solidFill>
                <a:latin typeface="Kanit Light" pitchFamily="34" charset="0"/>
                <a:ea typeface="Kanit Light" pitchFamily="34" charset="-122"/>
                <a:cs typeface="Kanit Light" pitchFamily="34" charset="-120"/>
              </a:rPr>
              <a:t>Schulden</a:t>
            </a:r>
            <a:r>
              <a:rPr lang="en-US" sz="1850" dirty="0">
                <a:solidFill>
                  <a:srgbClr val="2C3249"/>
                </a:solidFill>
                <a:latin typeface="Kanit Light" pitchFamily="34" charset="0"/>
                <a:ea typeface="Kanit Light" pitchFamily="34" charset="-122"/>
                <a:cs typeface="Kanit Light" pitchFamily="34" charset="-120"/>
              </a:rPr>
              <a:t>-Cockpit</a:t>
            </a:r>
            <a:endParaRPr lang="en-US" sz="1850" dirty="0"/>
          </a:p>
        </p:txBody>
      </p:sp>
      <p:sp>
        <p:nvSpPr>
          <p:cNvPr id="43" name="Text 19">
            <a:extLst>
              <a:ext uri="{FF2B5EF4-FFF2-40B4-BE49-F238E27FC236}">
                <a16:creationId xmlns:a16="http://schemas.microsoft.com/office/drawing/2014/main" id="{60EF529B-2F5C-4519-81CC-2B93494C3110}"/>
              </a:ext>
            </a:extLst>
          </p:cNvPr>
          <p:cNvSpPr/>
          <p:nvPr/>
        </p:nvSpPr>
        <p:spPr>
          <a:xfrm>
            <a:off x="4348170" y="4998608"/>
            <a:ext cx="378014" cy="236240"/>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11</a:t>
            </a:r>
            <a:endParaRPr lang="en-US" sz="1450" dirty="0"/>
          </a:p>
        </p:txBody>
      </p:sp>
      <p:sp>
        <p:nvSpPr>
          <p:cNvPr id="44" name="Shape 11">
            <a:extLst>
              <a:ext uri="{FF2B5EF4-FFF2-40B4-BE49-F238E27FC236}">
                <a16:creationId xmlns:a16="http://schemas.microsoft.com/office/drawing/2014/main" id="{B9F7E13C-A9BE-41C4-ADF1-85800F037E96}"/>
              </a:ext>
            </a:extLst>
          </p:cNvPr>
          <p:cNvSpPr/>
          <p:nvPr/>
        </p:nvSpPr>
        <p:spPr>
          <a:xfrm>
            <a:off x="4347765" y="5299603"/>
            <a:ext cx="3496877" cy="25400"/>
          </a:xfrm>
          <a:prstGeom prst="rect">
            <a:avLst/>
          </a:prstGeom>
          <a:solidFill>
            <a:srgbClr val="121757"/>
          </a:solidFill>
          <a:ln/>
        </p:spPr>
      </p:sp>
      <p:sp>
        <p:nvSpPr>
          <p:cNvPr id="45" name="Text 12">
            <a:extLst>
              <a:ext uri="{FF2B5EF4-FFF2-40B4-BE49-F238E27FC236}">
                <a16:creationId xmlns:a16="http://schemas.microsoft.com/office/drawing/2014/main" id="{80E3160B-ABEF-4236-BF09-134E630CE523}"/>
              </a:ext>
            </a:extLst>
          </p:cNvPr>
          <p:cNvSpPr/>
          <p:nvPr/>
        </p:nvSpPr>
        <p:spPr>
          <a:xfrm>
            <a:off x="4347764" y="5391762"/>
            <a:ext cx="3496877" cy="295275"/>
          </a:xfrm>
          <a:prstGeom prst="rect">
            <a:avLst/>
          </a:prstGeom>
          <a:noFill/>
          <a:ln/>
        </p:spPr>
        <p:txBody>
          <a:bodyPr wrap="none" lIns="0" tIns="0" rIns="0" bIns="0" rtlCol="0" anchor="t"/>
          <a:lstStyle/>
          <a:p>
            <a:pPr marL="0" indent="0" algn="l">
              <a:lnSpc>
                <a:spcPct val="104000"/>
              </a:lnSpc>
              <a:buNone/>
            </a:pPr>
            <a:r>
              <a:rPr lang="en-US" sz="1850" dirty="0" err="1">
                <a:solidFill>
                  <a:srgbClr val="2C3249"/>
                </a:solidFill>
                <a:latin typeface="Kanit Light" pitchFamily="34" charset="0"/>
                <a:ea typeface="Kanit Light" pitchFamily="34" charset="-122"/>
                <a:cs typeface="Kanit Light" pitchFamily="34" charset="-120"/>
              </a:rPr>
              <a:t>Risiken</a:t>
            </a:r>
            <a:r>
              <a:rPr lang="en-US" sz="1850" dirty="0">
                <a:solidFill>
                  <a:srgbClr val="2C3249"/>
                </a:solidFill>
                <a:latin typeface="Kanit Light" pitchFamily="34" charset="0"/>
                <a:ea typeface="Kanit Light" pitchFamily="34" charset="-122"/>
                <a:cs typeface="Kanit Light" pitchFamily="34" charset="-120"/>
              </a:rPr>
              <a:t> und </a:t>
            </a:r>
            <a:r>
              <a:rPr lang="en-US" sz="1850" dirty="0" err="1">
                <a:solidFill>
                  <a:srgbClr val="2C3249"/>
                </a:solidFill>
                <a:latin typeface="Kanit Light" pitchFamily="34" charset="0"/>
                <a:ea typeface="Kanit Light" pitchFamily="34" charset="-122"/>
                <a:cs typeface="Kanit Light" pitchFamily="34" charset="-120"/>
              </a:rPr>
              <a:t>Chancen</a:t>
            </a:r>
            <a:endParaRPr lang="en-US" sz="1850" dirty="0"/>
          </a:p>
        </p:txBody>
      </p:sp>
      <p:sp>
        <p:nvSpPr>
          <p:cNvPr id="46" name="Text 19">
            <a:extLst>
              <a:ext uri="{FF2B5EF4-FFF2-40B4-BE49-F238E27FC236}">
                <a16:creationId xmlns:a16="http://schemas.microsoft.com/office/drawing/2014/main" id="{AD612D80-926A-4D46-86B5-B543BA0199B9}"/>
              </a:ext>
            </a:extLst>
          </p:cNvPr>
          <p:cNvSpPr/>
          <p:nvPr/>
        </p:nvSpPr>
        <p:spPr>
          <a:xfrm>
            <a:off x="8070570" y="5006978"/>
            <a:ext cx="378014" cy="236240"/>
          </a:xfrm>
          <a:prstGeom prst="rect">
            <a:avLst/>
          </a:prstGeom>
          <a:noFill/>
          <a:ln/>
        </p:spPr>
        <p:txBody>
          <a:bodyPr wrap="none" lIns="0" tIns="0" rIns="0" bIns="0" rtlCol="0" anchor="ctr"/>
          <a:lstStyle/>
          <a:p>
            <a:pPr marL="0" indent="0" algn="l">
              <a:lnSpc>
                <a:spcPct val="100000"/>
              </a:lnSpc>
              <a:buNone/>
            </a:pPr>
            <a:r>
              <a:rPr lang="en-US" sz="1450" dirty="0">
                <a:solidFill>
                  <a:srgbClr val="2C3249"/>
                </a:solidFill>
                <a:latin typeface="Kanit Light" pitchFamily="34" charset="0"/>
                <a:ea typeface="Kanit Light" pitchFamily="34" charset="-122"/>
                <a:cs typeface="Kanit Light" pitchFamily="34" charset="-120"/>
              </a:rPr>
              <a:t>12</a:t>
            </a:r>
            <a:endParaRPr lang="en-US" sz="1450" dirty="0"/>
          </a:p>
        </p:txBody>
      </p:sp>
      <p:sp>
        <p:nvSpPr>
          <p:cNvPr id="47" name="Shape 11">
            <a:extLst>
              <a:ext uri="{FF2B5EF4-FFF2-40B4-BE49-F238E27FC236}">
                <a16:creationId xmlns:a16="http://schemas.microsoft.com/office/drawing/2014/main" id="{6FEC2591-2FCD-41F3-9804-90D9A60EC3D3}"/>
              </a:ext>
            </a:extLst>
          </p:cNvPr>
          <p:cNvSpPr/>
          <p:nvPr/>
        </p:nvSpPr>
        <p:spPr>
          <a:xfrm>
            <a:off x="8070165" y="5307973"/>
            <a:ext cx="3496877" cy="25400"/>
          </a:xfrm>
          <a:prstGeom prst="rect">
            <a:avLst/>
          </a:prstGeom>
          <a:solidFill>
            <a:srgbClr val="121757"/>
          </a:solidFill>
          <a:ln/>
        </p:spPr>
      </p:sp>
      <p:sp>
        <p:nvSpPr>
          <p:cNvPr id="48" name="Text 12">
            <a:extLst>
              <a:ext uri="{FF2B5EF4-FFF2-40B4-BE49-F238E27FC236}">
                <a16:creationId xmlns:a16="http://schemas.microsoft.com/office/drawing/2014/main" id="{630C5BB0-D0D6-40AD-9096-BC3D12D19A80}"/>
              </a:ext>
            </a:extLst>
          </p:cNvPr>
          <p:cNvSpPr/>
          <p:nvPr/>
        </p:nvSpPr>
        <p:spPr>
          <a:xfrm>
            <a:off x="8070164" y="5400132"/>
            <a:ext cx="3496877" cy="295275"/>
          </a:xfrm>
          <a:prstGeom prst="rect">
            <a:avLst/>
          </a:prstGeom>
          <a:noFill/>
          <a:ln/>
        </p:spPr>
        <p:txBody>
          <a:bodyPr wrap="none" lIns="0" tIns="0" rIns="0" bIns="0" rtlCol="0" anchor="t"/>
          <a:lstStyle/>
          <a:p>
            <a:pPr marL="0" indent="0" algn="l">
              <a:lnSpc>
                <a:spcPct val="104000"/>
              </a:lnSpc>
              <a:buNone/>
            </a:pPr>
            <a:r>
              <a:rPr lang="en-US" sz="1850" dirty="0" err="1">
                <a:solidFill>
                  <a:srgbClr val="2C3249"/>
                </a:solidFill>
                <a:latin typeface="Kanit Light" pitchFamily="34" charset="0"/>
                <a:ea typeface="Kanit Light" pitchFamily="34" charset="-122"/>
                <a:cs typeface="Kanit Light" pitchFamily="34" charset="-120"/>
              </a:rPr>
              <a:t>Fazit</a:t>
            </a:r>
            <a:r>
              <a:rPr lang="en-US" sz="1850" dirty="0">
                <a:solidFill>
                  <a:srgbClr val="2C3249"/>
                </a:solidFill>
                <a:latin typeface="Kanit Light" pitchFamily="34" charset="0"/>
                <a:ea typeface="Kanit Light" pitchFamily="34" charset="-122"/>
                <a:cs typeface="Kanit Light" pitchFamily="34" charset="-120"/>
              </a:rPr>
              <a:t>/ </a:t>
            </a:r>
            <a:r>
              <a:rPr lang="en-US" sz="1850" dirty="0" err="1">
                <a:solidFill>
                  <a:srgbClr val="2C3249"/>
                </a:solidFill>
                <a:latin typeface="Kanit Light" pitchFamily="34" charset="0"/>
                <a:ea typeface="Kanit Light" pitchFamily="34" charset="-122"/>
                <a:cs typeface="Kanit Light" pitchFamily="34" charset="-120"/>
              </a:rPr>
              <a:t>Kernaussage</a:t>
            </a:r>
            <a:endParaRPr lang="en-US" sz="1850" dirty="0"/>
          </a:p>
        </p:txBody>
      </p:sp>
    </p:spTree>
    <p:extLst>
      <p:ext uri="{BB962C8B-B14F-4D97-AF65-F5344CB8AC3E}">
        <p14:creationId xmlns:p14="http://schemas.microsoft.com/office/powerpoint/2010/main" val="2592832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8"/>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598055" y="559472"/>
            <a:ext cx="10694043" cy="856908"/>
          </a:xfrm>
        </p:spPr>
        <p:txBody>
          <a:bodyPr>
            <a:normAutofit/>
          </a:bodyPr>
          <a:lstStyle/>
          <a:p>
            <a:pPr algn="l"/>
            <a:r>
              <a:rPr lang="de-DE" sz="4800" dirty="0">
                <a:solidFill>
                  <a:srgbClr val="272D45"/>
                </a:solidFill>
                <a:latin typeface="Kanit Light" pitchFamily="34" charset="0"/>
                <a:cs typeface="Kanit Light" pitchFamily="34" charset="-120"/>
              </a:rPr>
              <a:t>Entwicklung des Ergebnishaushalt</a:t>
            </a:r>
            <a:endParaRPr lang="de-DE" sz="4500" dirty="0"/>
          </a:p>
        </p:txBody>
      </p:sp>
      <p:sp>
        <p:nvSpPr>
          <p:cNvPr id="8" name="Datumsplatzhalter 7"/>
          <p:cNvSpPr>
            <a:spLocks noGrp="1"/>
          </p:cNvSpPr>
          <p:nvPr>
            <p:ph type="dt" sz="half" idx="10"/>
          </p:nvPr>
        </p:nvSpPr>
        <p:spPr/>
        <p:txBody>
          <a:bodyPr/>
          <a:lstStyle/>
          <a:p>
            <a:r>
              <a:rPr lang="de-DE"/>
              <a:t>GRS vom 29.07.2026</a:t>
            </a:r>
            <a:endParaRPr lang="de-DE" dirty="0"/>
          </a:p>
        </p:txBody>
      </p:sp>
      <p:sp>
        <p:nvSpPr>
          <p:cNvPr id="9" name="Fußzeilenplatzhalter 8"/>
          <p:cNvSpPr>
            <a:spLocks noGrp="1"/>
          </p:cNvSpPr>
          <p:nvPr>
            <p:ph type="ftr" sz="quarter" idx="11"/>
          </p:nvPr>
        </p:nvSpPr>
        <p:spPr/>
        <p:txBody>
          <a:bodyPr/>
          <a:lstStyle/>
          <a:p>
            <a:r>
              <a:rPr lang="de-DE" dirty="0"/>
              <a:t>Finanzzwischenbericht 2026</a:t>
            </a:r>
          </a:p>
        </p:txBody>
      </p:sp>
      <p:sp>
        <p:nvSpPr>
          <p:cNvPr id="10" name="Foliennummernplatzhalter 9"/>
          <p:cNvSpPr>
            <a:spLocks noGrp="1"/>
          </p:cNvSpPr>
          <p:nvPr>
            <p:ph type="sldNum" sz="quarter" idx="12"/>
          </p:nvPr>
        </p:nvSpPr>
        <p:spPr/>
        <p:txBody>
          <a:bodyPr/>
          <a:lstStyle/>
          <a:p>
            <a:fld id="{68157797-A8E4-47EA-9C1A-7C5D6CD7EB46}" type="slidenum">
              <a:rPr lang="de-DE" smtClean="0"/>
              <a:t>3</a:t>
            </a:fld>
            <a:endParaRPr lang="de-DE" dirty="0"/>
          </a:p>
        </p:txBody>
      </p:sp>
      <p:sp>
        <p:nvSpPr>
          <p:cNvPr id="11" name="Text 1">
            <a:extLst>
              <a:ext uri="{FF2B5EF4-FFF2-40B4-BE49-F238E27FC236}">
                <a16:creationId xmlns:a16="http://schemas.microsoft.com/office/drawing/2014/main" id="{07AF5161-9578-474B-936E-4325C42C5DE0}"/>
              </a:ext>
            </a:extLst>
          </p:cNvPr>
          <p:cNvSpPr/>
          <p:nvPr/>
        </p:nvSpPr>
        <p:spPr>
          <a:xfrm>
            <a:off x="598055" y="1792773"/>
            <a:ext cx="11478330" cy="148233"/>
          </a:xfrm>
          <a:prstGeom prst="rect">
            <a:avLst/>
          </a:prstGeom>
          <a:noFill/>
          <a:ln/>
        </p:spPr>
        <p:txBody>
          <a:bodyPr wrap="none" lIns="0" tIns="0" rIns="0" bIns="0" rtlCol="0" anchor="t"/>
          <a:lstStyle/>
          <a:p>
            <a:pPr marL="0" indent="0" algn="l">
              <a:lnSpc>
                <a:spcPct val="107000"/>
              </a:lnSpc>
              <a:buNone/>
            </a:pPr>
            <a:r>
              <a:rPr lang="en-US" sz="1100" dirty="0">
                <a:solidFill>
                  <a:srgbClr val="2C3249"/>
                </a:solidFill>
                <a:latin typeface="Kanit Light" pitchFamily="34" charset="0"/>
                <a:cs typeface="Kanit Light" pitchFamily="34" charset="-120"/>
              </a:rPr>
              <a:t>Vergleich Planansatz 2026 </a:t>
            </a:r>
            <a:r>
              <a:rPr lang="en-US" sz="1100" dirty="0" err="1">
                <a:solidFill>
                  <a:srgbClr val="2C3249"/>
                </a:solidFill>
                <a:latin typeface="Kanit Light" pitchFamily="34" charset="0"/>
                <a:cs typeface="Kanit Light" pitchFamily="34" charset="-120"/>
              </a:rPr>
              <a:t>mit</a:t>
            </a:r>
            <a:r>
              <a:rPr lang="en-US" sz="1100" dirty="0">
                <a:solidFill>
                  <a:srgbClr val="2C3249"/>
                </a:solidFill>
                <a:latin typeface="Kanit Light" pitchFamily="34" charset="0"/>
                <a:cs typeface="Kanit Light" pitchFamily="34" charset="-120"/>
              </a:rPr>
              <a:t> </a:t>
            </a:r>
            <a:r>
              <a:rPr lang="en-US" sz="1100" dirty="0" err="1">
                <a:solidFill>
                  <a:srgbClr val="2C3249"/>
                </a:solidFill>
                <a:latin typeface="Kanit Light" pitchFamily="34" charset="0"/>
                <a:cs typeface="Kanit Light" pitchFamily="34" charset="-120"/>
              </a:rPr>
              <a:t>aktueller</a:t>
            </a:r>
            <a:r>
              <a:rPr lang="en-US" sz="1100" dirty="0">
                <a:solidFill>
                  <a:srgbClr val="2C3249"/>
                </a:solidFill>
                <a:latin typeface="Kanit Light" pitchFamily="34" charset="0"/>
                <a:cs typeface="Kanit Light" pitchFamily="34" charset="-120"/>
              </a:rPr>
              <a:t> Prognose (in Euro)</a:t>
            </a:r>
          </a:p>
        </p:txBody>
      </p:sp>
      <p:pic>
        <p:nvPicPr>
          <p:cNvPr id="6" name="Grafik 5">
            <a:extLst>
              <a:ext uri="{FF2B5EF4-FFF2-40B4-BE49-F238E27FC236}">
                <a16:creationId xmlns:a16="http://schemas.microsoft.com/office/drawing/2014/main" id="{48002CCD-54DE-4105-B178-B1D576407611}"/>
              </a:ext>
            </a:extLst>
          </p:cNvPr>
          <p:cNvPicPr>
            <a:picLocks noChangeAspect="1"/>
          </p:cNvPicPr>
          <p:nvPr/>
        </p:nvPicPr>
        <p:blipFill>
          <a:blip r:embed="rId2"/>
          <a:stretch>
            <a:fillRect/>
          </a:stretch>
        </p:blipFill>
        <p:spPr>
          <a:xfrm>
            <a:off x="598055" y="2192884"/>
            <a:ext cx="11043668" cy="3742833"/>
          </a:xfrm>
          <a:prstGeom prst="rect">
            <a:avLst/>
          </a:prstGeom>
        </p:spPr>
      </p:pic>
    </p:spTree>
    <p:extLst>
      <p:ext uri="{BB962C8B-B14F-4D97-AF65-F5344CB8AC3E}">
        <p14:creationId xmlns:p14="http://schemas.microsoft.com/office/powerpoint/2010/main" val="877372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59757" y="567512"/>
            <a:ext cx="10694043" cy="856908"/>
          </a:xfrm>
        </p:spPr>
        <p:txBody>
          <a:bodyPr>
            <a:normAutofit/>
          </a:bodyPr>
          <a:lstStyle/>
          <a:p>
            <a:pPr algn="l"/>
            <a:r>
              <a:rPr lang="de-DE" sz="4400" dirty="0">
                <a:solidFill>
                  <a:srgbClr val="272D45"/>
                </a:solidFill>
                <a:latin typeface="Kanit Light" pitchFamily="34" charset="0"/>
                <a:cs typeface="Kanit Light" pitchFamily="34" charset="-120"/>
              </a:rPr>
              <a:t>Wesentliche Steuern und Zuweisungen</a:t>
            </a:r>
            <a:endParaRPr lang="de-DE" sz="4500" dirty="0"/>
          </a:p>
        </p:txBody>
      </p:sp>
      <p:sp>
        <p:nvSpPr>
          <p:cNvPr id="8" name="Datumsplatzhalter 7"/>
          <p:cNvSpPr>
            <a:spLocks noGrp="1"/>
          </p:cNvSpPr>
          <p:nvPr>
            <p:ph type="dt" sz="half" idx="10"/>
          </p:nvPr>
        </p:nvSpPr>
        <p:spPr/>
        <p:txBody>
          <a:bodyPr/>
          <a:lstStyle/>
          <a:p>
            <a:r>
              <a:rPr lang="de-DE"/>
              <a:t>GRS vom 29.07.2026</a:t>
            </a:r>
            <a:endParaRPr lang="de-DE" dirty="0"/>
          </a:p>
        </p:txBody>
      </p:sp>
      <p:sp>
        <p:nvSpPr>
          <p:cNvPr id="9" name="Fußzeilenplatzhalter 8"/>
          <p:cNvSpPr>
            <a:spLocks noGrp="1"/>
          </p:cNvSpPr>
          <p:nvPr>
            <p:ph type="ftr" sz="quarter" idx="11"/>
          </p:nvPr>
        </p:nvSpPr>
        <p:spPr/>
        <p:txBody>
          <a:bodyPr/>
          <a:lstStyle/>
          <a:p>
            <a:r>
              <a:rPr lang="de-DE" dirty="0"/>
              <a:t>Finanzzwischenbericht 2026</a:t>
            </a:r>
          </a:p>
        </p:txBody>
      </p:sp>
      <p:sp>
        <p:nvSpPr>
          <p:cNvPr id="10" name="Foliennummernplatzhalter 9"/>
          <p:cNvSpPr>
            <a:spLocks noGrp="1"/>
          </p:cNvSpPr>
          <p:nvPr>
            <p:ph type="sldNum" sz="quarter" idx="12"/>
          </p:nvPr>
        </p:nvSpPr>
        <p:spPr/>
        <p:txBody>
          <a:bodyPr/>
          <a:lstStyle/>
          <a:p>
            <a:fld id="{68157797-A8E4-47EA-9C1A-7C5D6CD7EB46}" type="slidenum">
              <a:rPr lang="de-DE" smtClean="0"/>
              <a:t>4</a:t>
            </a:fld>
            <a:endParaRPr lang="de-DE" dirty="0"/>
          </a:p>
        </p:txBody>
      </p:sp>
      <p:sp>
        <p:nvSpPr>
          <p:cNvPr id="17" name="Text 1">
            <a:extLst>
              <a:ext uri="{FF2B5EF4-FFF2-40B4-BE49-F238E27FC236}">
                <a16:creationId xmlns:a16="http://schemas.microsoft.com/office/drawing/2014/main" id="{04295833-038D-443B-AF48-E6A504034424}"/>
              </a:ext>
            </a:extLst>
          </p:cNvPr>
          <p:cNvSpPr/>
          <p:nvPr/>
        </p:nvSpPr>
        <p:spPr>
          <a:xfrm>
            <a:off x="6702639" y="1531444"/>
            <a:ext cx="4918411" cy="360975"/>
          </a:xfrm>
          <a:prstGeom prst="rect">
            <a:avLst/>
          </a:prstGeom>
          <a:noFill/>
          <a:ln/>
        </p:spPr>
        <p:txBody>
          <a:bodyPr wrap="none" lIns="0" tIns="0" rIns="0" bIns="0" rtlCol="0" anchor="t"/>
          <a:lstStyle/>
          <a:p>
            <a:pPr marL="0" indent="0" algn="l">
              <a:lnSpc>
                <a:spcPct val="104000"/>
              </a:lnSpc>
              <a:buNone/>
            </a:pPr>
            <a:r>
              <a:rPr lang="en-US" sz="1600" dirty="0" err="1">
                <a:solidFill>
                  <a:srgbClr val="272D45"/>
                </a:solidFill>
                <a:latin typeface="Kanit Light" pitchFamily="34" charset="0"/>
                <a:cs typeface="Kanit Light" pitchFamily="34" charset="-120"/>
              </a:rPr>
              <a:t>Steuerentwicklung</a:t>
            </a:r>
            <a:r>
              <a:rPr lang="en-US" sz="1600" dirty="0">
                <a:solidFill>
                  <a:srgbClr val="272D45"/>
                </a:solidFill>
                <a:latin typeface="Kanit Light" pitchFamily="34" charset="0"/>
                <a:cs typeface="Kanit Light" pitchFamily="34" charset="-120"/>
              </a:rPr>
              <a:t> 2026</a:t>
            </a:r>
          </a:p>
        </p:txBody>
      </p:sp>
      <p:sp>
        <p:nvSpPr>
          <p:cNvPr id="18" name="Text 2">
            <a:extLst>
              <a:ext uri="{FF2B5EF4-FFF2-40B4-BE49-F238E27FC236}">
                <a16:creationId xmlns:a16="http://schemas.microsoft.com/office/drawing/2014/main" id="{69F5562D-6CFE-4EBF-AF4C-5D06C9D58639}"/>
              </a:ext>
            </a:extLst>
          </p:cNvPr>
          <p:cNvSpPr/>
          <p:nvPr/>
        </p:nvSpPr>
        <p:spPr>
          <a:xfrm>
            <a:off x="7526054" y="2069918"/>
            <a:ext cx="3196940" cy="476604"/>
          </a:xfrm>
          <a:prstGeom prst="rect">
            <a:avLst/>
          </a:prstGeom>
          <a:noFill/>
          <a:ln/>
        </p:spPr>
        <p:txBody>
          <a:bodyPr wrap="none" lIns="0" tIns="0" rIns="0" bIns="0" rtlCol="0" anchor="t"/>
          <a:lstStyle/>
          <a:p>
            <a:pPr marL="0" indent="0" algn="ctr">
              <a:lnSpc>
                <a:spcPct val="83000"/>
              </a:lnSpc>
              <a:buNone/>
            </a:pPr>
            <a:r>
              <a:rPr lang="en-US" sz="2600" dirty="0">
                <a:solidFill>
                  <a:srgbClr val="2C3249"/>
                </a:solidFill>
                <a:latin typeface="Kanit Light" pitchFamily="34" charset="0"/>
                <a:ea typeface="Kanit Light" pitchFamily="34" charset="-122"/>
                <a:cs typeface="Kanit Light" pitchFamily="34" charset="-120"/>
              </a:rPr>
              <a:t>19.123.061 EUR</a:t>
            </a:r>
            <a:endParaRPr lang="en-US" sz="2600" dirty="0"/>
          </a:p>
        </p:txBody>
      </p:sp>
      <p:sp>
        <p:nvSpPr>
          <p:cNvPr id="19" name="Text 3">
            <a:extLst>
              <a:ext uri="{FF2B5EF4-FFF2-40B4-BE49-F238E27FC236}">
                <a16:creationId xmlns:a16="http://schemas.microsoft.com/office/drawing/2014/main" id="{7BCF9A00-2729-4B0A-94E1-3150F6AB1928}"/>
              </a:ext>
            </a:extLst>
          </p:cNvPr>
          <p:cNvSpPr/>
          <p:nvPr/>
        </p:nvSpPr>
        <p:spPr>
          <a:xfrm>
            <a:off x="6596795" y="2497551"/>
            <a:ext cx="4918411" cy="225626"/>
          </a:xfrm>
          <a:prstGeom prst="rect">
            <a:avLst/>
          </a:prstGeom>
          <a:noFill/>
          <a:ln/>
        </p:spPr>
        <p:txBody>
          <a:bodyPr wrap="none" lIns="0" tIns="0" rIns="0" bIns="0" rtlCol="0" anchor="t"/>
          <a:lstStyle/>
          <a:p>
            <a:pPr marL="0" indent="0" algn="ctr">
              <a:lnSpc>
                <a:spcPct val="104000"/>
              </a:lnSpc>
              <a:buNone/>
            </a:pPr>
            <a:r>
              <a:rPr lang="en-US" sz="1000" dirty="0" err="1">
                <a:solidFill>
                  <a:srgbClr val="2C3249"/>
                </a:solidFill>
                <a:latin typeface="Kanit Light" pitchFamily="34" charset="0"/>
                <a:ea typeface="Kanit Light" pitchFamily="34" charset="-122"/>
                <a:cs typeface="Kanit Light" pitchFamily="34" charset="-120"/>
              </a:rPr>
              <a:t>Geplante</a:t>
            </a:r>
            <a:r>
              <a:rPr lang="en-US" sz="1000" dirty="0">
                <a:solidFill>
                  <a:srgbClr val="2C3249"/>
                </a:solidFill>
                <a:latin typeface="Kanit Light" pitchFamily="34" charset="0"/>
                <a:ea typeface="Kanit Light" pitchFamily="34" charset="-122"/>
                <a:cs typeface="Kanit Light" pitchFamily="34" charset="-120"/>
              </a:rPr>
              <a:t> </a:t>
            </a:r>
            <a:r>
              <a:rPr lang="en-US" sz="1000" dirty="0" err="1">
                <a:solidFill>
                  <a:srgbClr val="2C3249"/>
                </a:solidFill>
                <a:latin typeface="Kanit Light" pitchFamily="34" charset="0"/>
                <a:ea typeface="Kanit Light" pitchFamily="34" charset="-122"/>
                <a:cs typeface="Kanit Light" pitchFamily="34" charset="-120"/>
              </a:rPr>
              <a:t>Zuweisungen</a:t>
            </a:r>
            <a:endParaRPr lang="en-US" sz="1000" dirty="0"/>
          </a:p>
        </p:txBody>
      </p:sp>
      <p:sp>
        <p:nvSpPr>
          <p:cNvPr id="20" name="Text 4">
            <a:extLst>
              <a:ext uri="{FF2B5EF4-FFF2-40B4-BE49-F238E27FC236}">
                <a16:creationId xmlns:a16="http://schemas.microsoft.com/office/drawing/2014/main" id="{28745A83-6426-4470-B06D-72BDDC0E04F9}"/>
              </a:ext>
            </a:extLst>
          </p:cNvPr>
          <p:cNvSpPr/>
          <p:nvPr/>
        </p:nvSpPr>
        <p:spPr>
          <a:xfrm>
            <a:off x="7526054" y="2816837"/>
            <a:ext cx="3196940" cy="476604"/>
          </a:xfrm>
          <a:prstGeom prst="rect">
            <a:avLst/>
          </a:prstGeom>
          <a:noFill/>
          <a:ln/>
        </p:spPr>
        <p:txBody>
          <a:bodyPr wrap="none" lIns="0" tIns="0" rIns="0" bIns="0" rtlCol="0" anchor="t"/>
          <a:lstStyle/>
          <a:p>
            <a:pPr marL="0" indent="0" algn="ctr">
              <a:lnSpc>
                <a:spcPct val="83000"/>
              </a:lnSpc>
              <a:buNone/>
            </a:pPr>
            <a:r>
              <a:rPr lang="en-US" sz="2600" dirty="0">
                <a:solidFill>
                  <a:srgbClr val="2C3249"/>
                </a:solidFill>
                <a:latin typeface="Kanit Light" pitchFamily="34" charset="0"/>
                <a:ea typeface="Kanit Light" pitchFamily="34" charset="-122"/>
                <a:cs typeface="Kanit Light" pitchFamily="34" charset="-120"/>
              </a:rPr>
              <a:t>19.085.662 EUR</a:t>
            </a:r>
            <a:endParaRPr lang="en-US" sz="2600" dirty="0"/>
          </a:p>
        </p:txBody>
      </p:sp>
      <p:sp>
        <p:nvSpPr>
          <p:cNvPr id="21" name="Text 5">
            <a:extLst>
              <a:ext uri="{FF2B5EF4-FFF2-40B4-BE49-F238E27FC236}">
                <a16:creationId xmlns:a16="http://schemas.microsoft.com/office/drawing/2014/main" id="{C83C70CD-E923-49DE-83C5-CFAA6F86BEC6}"/>
              </a:ext>
            </a:extLst>
          </p:cNvPr>
          <p:cNvSpPr/>
          <p:nvPr/>
        </p:nvSpPr>
        <p:spPr>
          <a:xfrm>
            <a:off x="6596795" y="3244470"/>
            <a:ext cx="4918411" cy="225626"/>
          </a:xfrm>
          <a:prstGeom prst="rect">
            <a:avLst/>
          </a:prstGeom>
          <a:noFill/>
          <a:ln/>
        </p:spPr>
        <p:txBody>
          <a:bodyPr wrap="none" lIns="0" tIns="0" rIns="0" bIns="0" rtlCol="0" anchor="t"/>
          <a:lstStyle/>
          <a:p>
            <a:pPr marL="0" indent="0" algn="ctr">
              <a:lnSpc>
                <a:spcPct val="104000"/>
              </a:lnSpc>
              <a:buNone/>
            </a:pPr>
            <a:r>
              <a:rPr lang="de-DE" sz="1000" dirty="0">
                <a:solidFill>
                  <a:srgbClr val="2C3249"/>
                </a:solidFill>
                <a:latin typeface="Kanit Light" pitchFamily="34" charset="0"/>
                <a:cs typeface="Kanit Light" pitchFamily="34" charset="-120"/>
              </a:rPr>
              <a:t>nach der neuesten Steuerschätzung</a:t>
            </a:r>
            <a:endParaRPr lang="en-US" sz="1000" dirty="0">
              <a:solidFill>
                <a:srgbClr val="2C3249"/>
              </a:solidFill>
              <a:latin typeface="Kanit Light" pitchFamily="34" charset="0"/>
              <a:cs typeface="Kanit Light" pitchFamily="34" charset="-120"/>
            </a:endParaRPr>
          </a:p>
        </p:txBody>
      </p:sp>
      <p:sp>
        <p:nvSpPr>
          <p:cNvPr id="22" name="Text 6">
            <a:extLst>
              <a:ext uri="{FF2B5EF4-FFF2-40B4-BE49-F238E27FC236}">
                <a16:creationId xmlns:a16="http://schemas.microsoft.com/office/drawing/2014/main" id="{EFF3E8B2-DCB9-4C40-B059-1AAF1A94BAD0}"/>
              </a:ext>
            </a:extLst>
          </p:cNvPr>
          <p:cNvSpPr/>
          <p:nvPr/>
        </p:nvSpPr>
        <p:spPr>
          <a:xfrm>
            <a:off x="7526054" y="3563756"/>
            <a:ext cx="3196940" cy="476604"/>
          </a:xfrm>
          <a:prstGeom prst="rect">
            <a:avLst/>
          </a:prstGeom>
          <a:noFill/>
          <a:ln/>
        </p:spPr>
        <p:txBody>
          <a:bodyPr wrap="none" lIns="0" tIns="0" rIns="0" bIns="0" rtlCol="0" anchor="t"/>
          <a:lstStyle/>
          <a:p>
            <a:pPr marL="0" indent="0" algn="ctr">
              <a:lnSpc>
                <a:spcPct val="83000"/>
              </a:lnSpc>
              <a:buNone/>
            </a:pPr>
            <a:r>
              <a:rPr lang="en-US" sz="2600" dirty="0">
                <a:solidFill>
                  <a:srgbClr val="2C3249"/>
                </a:solidFill>
                <a:latin typeface="Kanit Light" pitchFamily="34" charset="0"/>
                <a:ea typeface="Kanit Light" pitchFamily="34" charset="-122"/>
                <a:cs typeface="Kanit Light" pitchFamily="34" charset="-120"/>
              </a:rPr>
              <a:t>- 37.399 EUR</a:t>
            </a:r>
            <a:endParaRPr lang="en-US" sz="2600" dirty="0"/>
          </a:p>
        </p:txBody>
      </p:sp>
      <p:sp>
        <p:nvSpPr>
          <p:cNvPr id="23" name="Text 7">
            <a:extLst>
              <a:ext uri="{FF2B5EF4-FFF2-40B4-BE49-F238E27FC236}">
                <a16:creationId xmlns:a16="http://schemas.microsoft.com/office/drawing/2014/main" id="{13F41DBC-8207-43B5-8D82-22A288AA370C}"/>
              </a:ext>
            </a:extLst>
          </p:cNvPr>
          <p:cNvSpPr/>
          <p:nvPr/>
        </p:nvSpPr>
        <p:spPr>
          <a:xfrm>
            <a:off x="6596795" y="3991388"/>
            <a:ext cx="4918411" cy="225626"/>
          </a:xfrm>
          <a:prstGeom prst="rect">
            <a:avLst/>
          </a:prstGeom>
          <a:noFill/>
          <a:ln/>
        </p:spPr>
        <p:txBody>
          <a:bodyPr wrap="none" lIns="0" tIns="0" rIns="0" bIns="0" rtlCol="0" anchor="t"/>
          <a:lstStyle/>
          <a:p>
            <a:pPr marL="0" indent="0" algn="ctr">
              <a:lnSpc>
                <a:spcPct val="104000"/>
              </a:lnSpc>
              <a:buNone/>
            </a:pPr>
            <a:r>
              <a:rPr lang="de-DE" sz="1000" dirty="0">
                <a:solidFill>
                  <a:srgbClr val="2C3249"/>
                </a:solidFill>
                <a:latin typeface="Kanit Light" pitchFamily="34" charset="0"/>
                <a:cs typeface="Kanit Light" pitchFamily="34" charset="-120"/>
              </a:rPr>
              <a:t>Saldo der Abweichungen</a:t>
            </a:r>
            <a:endParaRPr lang="en-US" sz="1000" dirty="0"/>
          </a:p>
        </p:txBody>
      </p:sp>
      <p:sp>
        <p:nvSpPr>
          <p:cNvPr id="24" name="Text 8">
            <a:extLst>
              <a:ext uri="{FF2B5EF4-FFF2-40B4-BE49-F238E27FC236}">
                <a16:creationId xmlns:a16="http://schemas.microsoft.com/office/drawing/2014/main" id="{57F77AAD-D9C2-4E9E-BC65-672B1478B870}"/>
              </a:ext>
            </a:extLst>
          </p:cNvPr>
          <p:cNvSpPr/>
          <p:nvPr/>
        </p:nvSpPr>
        <p:spPr>
          <a:xfrm>
            <a:off x="6702639" y="4226269"/>
            <a:ext cx="4496404" cy="1137836"/>
          </a:xfrm>
          <a:prstGeom prst="rect">
            <a:avLst/>
          </a:prstGeom>
          <a:noFill/>
          <a:ln/>
        </p:spPr>
        <p:txBody>
          <a:bodyPr wrap="square" lIns="0" tIns="0" rIns="0" bIns="0" rtlCol="0" anchor="t">
            <a:noAutofit/>
          </a:bodyPr>
          <a:lstStyle/>
          <a:p>
            <a:pPr marL="0" indent="0" algn="l">
              <a:lnSpc>
                <a:spcPct val="103000"/>
              </a:lnSpc>
              <a:buNone/>
            </a:pPr>
            <a:r>
              <a:rPr lang="de-DE" sz="1100" dirty="0">
                <a:solidFill>
                  <a:srgbClr val="2C3249"/>
                </a:solidFill>
                <a:latin typeface="Kanit Light" pitchFamily="34" charset="0"/>
                <a:cs typeface="Kanit Light" pitchFamily="34" charset="-120"/>
              </a:rPr>
              <a:t>Trotz der gesenkten Erwartungen infolge der jüngsten Steuerschätzungen ergeben sich derzeit keine Auswirkungen auf unsere Zuweisungen. Auch die Gewerbesteuer entwickelt sich weiterhin planmäßig und liegt nach wie vor innerhalb des im Haushaltsplan veranschlagten Ansatzes.</a:t>
            </a:r>
            <a:endParaRPr lang="en-US" sz="1100" dirty="0">
              <a:solidFill>
                <a:srgbClr val="2C3249"/>
              </a:solidFill>
              <a:latin typeface="Kanit Light" pitchFamily="34" charset="0"/>
              <a:cs typeface="Kanit Light" pitchFamily="34" charset="-120"/>
            </a:endParaRPr>
          </a:p>
        </p:txBody>
      </p:sp>
      <p:graphicFrame>
        <p:nvGraphicFramePr>
          <p:cNvPr id="15" name="Diagramm 14">
            <a:extLst>
              <a:ext uri="{FF2B5EF4-FFF2-40B4-BE49-F238E27FC236}">
                <a16:creationId xmlns:a16="http://schemas.microsoft.com/office/drawing/2014/main" id="{D2A1AC73-1897-4F16-99A1-B4AC95928F55}"/>
              </a:ext>
            </a:extLst>
          </p:cNvPr>
          <p:cNvGraphicFramePr>
            <a:graphicFrameLocks/>
          </p:cNvGraphicFramePr>
          <p:nvPr>
            <p:extLst>
              <p:ext uri="{D42A27DB-BD31-4B8C-83A1-F6EECF244321}">
                <p14:modId xmlns:p14="http://schemas.microsoft.com/office/powerpoint/2010/main" val="4014012878"/>
              </p:ext>
            </p:extLst>
          </p:nvPr>
        </p:nvGraphicFramePr>
        <p:xfrm>
          <a:off x="676794" y="1493895"/>
          <a:ext cx="6330978" cy="43996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04874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80CC1E-C684-422D-BA3F-C49F3E330993}"/>
              </a:ext>
            </a:extLst>
          </p:cNvPr>
          <p:cNvSpPr>
            <a:spLocks noGrp="1"/>
          </p:cNvSpPr>
          <p:nvPr>
            <p:ph type="title"/>
          </p:nvPr>
        </p:nvSpPr>
        <p:spPr>
          <a:xfrm>
            <a:off x="661475" y="580385"/>
            <a:ext cx="10515600" cy="1325563"/>
          </a:xfrm>
        </p:spPr>
        <p:txBody>
          <a:bodyPr>
            <a:normAutofit/>
          </a:bodyPr>
          <a:lstStyle/>
          <a:p>
            <a:r>
              <a:rPr lang="de-DE" dirty="0">
                <a:solidFill>
                  <a:srgbClr val="272D45"/>
                </a:solidFill>
                <a:latin typeface="Kanit Light" pitchFamily="34" charset="0"/>
                <a:cs typeface="Kanit Light" pitchFamily="34" charset="-120"/>
              </a:rPr>
              <a:t>Veränderungen bei den Erträgen</a:t>
            </a:r>
          </a:p>
        </p:txBody>
      </p:sp>
      <p:sp>
        <p:nvSpPr>
          <p:cNvPr id="4" name="Datumsplatzhalter 3">
            <a:extLst>
              <a:ext uri="{FF2B5EF4-FFF2-40B4-BE49-F238E27FC236}">
                <a16:creationId xmlns:a16="http://schemas.microsoft.com/office/drawing/2014/main" id="{76DBF146-8220-46DF-B5B4-8DA882462711}"/>
              </a:ext>
            </a:extLst>
          </p:cNvPr>
          <p:cNvSpPr>
            <a:spLocks noGrp="1"/>
          </p:cNvSpPr>
          <p:nvPr>
            <p:ph type="dt" sz="half" idx="10"/>
          </p:nvPr>
        </p:nvSpPr>
        <p:spPr/>
        <p:txBody>
          <a:bodyPr/>
          <a:lstStyle/>
          <a:p>
            <a:r>
              <a:rPr lang="de-DE"/>
              <a:t>GRS vom 29.07.2026</a:t>
            </a:r>
            <a:endParaRPr lang="de-DE" dirty="0"/>
          </a:p>
        </p:txBody>
      </p:sp>
      <p:sp>
        <p:nvSpPr>
          <p:cNvPr id="5" name="Fußzeilenplatzhalter 4">
            <a:extLst>
              <a:ext uri="{FF2B5EF4-FFF2-40B4-BE49-F238E27FC236}">
                <a16:creationId xmlns:a16="http://schemas.microsoft.com/office/drawing/2014/main" id="{65BB2986-F3F8-4ADA-964B-7DA2CF2F4364}"/>
              </a:ext>
            </a:extLst>
          </p:cNvPr>
          <p:cNvSpPr>
            <a:spLocks noGrp="1"/>
          </p:cNvSpPr>
          <p:nvPr>
            <p:ph type="ftr" sz="quarter" idx="11"/>
          </p:nvPr>
        </p:nvSpPr>
        <p:spPr/>
        <p:txBody>
          <a:bodyPr/>
          <a:lstStyle/>
          <a:p>
            <a:r>
              <a:rPr lang="de-DE"/>
              <a:t>Finanzzwischenbericht 2026</a:t>
            </a:r>
          </a:p>
        </p:txBody>
      </p:sp>
      <p:sp>
        <p:nvSpPr>
          <p:cNvPr id="6" name="Foliennummernplatzhalter 5">
            <a:extLst>
              <a:ext uri="{FF2B5EF4-FFF2-40B4-BE49-F238E27FC236}">
                <a16:creationId xmlns:a16="http://schemas.microsoft.com/office/drawing/2014/main" id="{20D65BF6-588F-464D-BF05-ED00D6487328}"/>
              </a:ext>
            </a:extLst>
          </p:cNvPr>
          <p:cNvSpPr>
            <a:spLocks noGrp="1"/>
          </p:cNvSpPr>
          <p:nvPr>
            <p:ph type="sldNum" sz="quarter" idx="12"/>
          </p:nvPr>
        </p:nvSpPr>
        <p:spPr/>
        <p:txBody>
          <a:bodyPr/>
          <a:lstStyle/>
          <a:p>
            <a:fld id="{68157797-A8E4-47EA-9C1A-7C5D6CD7EB46}" type="slidenum">
              <a:rPr lang="de-DE" smtClean="0"/>
              <a:pPr/>
              <a:t>5</a:t>
            </a:fld>
            <a:endParaRPr lang="de-DE"/>
          </a:p>
        </p:txBody>
      </p:sp>
      <p:grpSp>
        <p:nvGrpSpPr>
          <p:cNvPr id="7" name="Gruppieren 6">
            <a:extLst>
              <a:ext uri="{FF2B5EF4-FFF2-40B4-BE49-F238E27FC236}">
                <a16:creationId xmlns:a16="http://schemas.microsoft.com/office/drawing/2014/main" id="{B0FE1824-70D9-463F-81C9-14CE9FD5D294}"/>
              </a:ext>
            </a:extLst>
          </p:cNvPr>
          <p:cNvGrpSpPr/>
          <p:nvPr/>
        </p:nvGrpSpPr>
        <p:grpSpPr>
          <a:xfrm>
            <a:off x="661475" y="1922859"/>
            <a:ext cx="10868745" cy="3990292"/>
            <a:chOff x="661475" y="1922859"/>
            <a:chExt cx="10868745" cy="3990292"/>
          </a:xfrm>
        </p:grpSpPr>
        <p:pic>
          <p:nvPicPr>
            <p:cNvPr id="9" name="Image 0" descr="preencoded.png">
              <a:extLst>
                <a:ext uri="{FF2B5EF4-FFF2-40B4-BE49-F238E27FC236}">
                  <a16:creationId xmlns:a16="http://schemas.microsoft.com/office/drawing/2014/main" id="{2924AB94-40A6-4128-9BF5-3D1C742D09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1475" y="1922859"/>
              <a:ext cx="5339820" cy="1744762"/>
            </a:xfrm>
            <a:prstGeom prst="rect">
              <a:avLst/>
            </a:prstGeom>
          </p:spPr>
        </p:pic>
        <p:sp>
          <p:nvSpPr>
            <p:cNvPr id="10" name="Text 1">
              <a:extLst>
                <a:ext uri="{FF2B5EF4-FFF2-40B4-BE49-F238E27FC236}">
                  <a16:creationId xmlns:a16="http://schemas.microsoft.com/office/drawing/2014/main" id="{E337158C-CE61-4ACA-B83F-51213CA331D2}"/>
                </a:ext>
              </a:extLst>
            </p:cNvPr>
            <p:cNvSpPr/>
            <p:nvPr/>
          </p:nvSpPr>
          <p:spPr>
            <a:xfrm>
              <a:off x="1451728" y="2137271"/>
              <a:ext cx="4335160" cy="295275"/>
            </a:xfrm>
            <a:prstGeom prst="rect">
              <a:avLst/>
            </a:prstGeom>
            <a:noFill/>
            <a:ln/>
          </p:spPr>
          <p:txBody>
            <a:bodyPr wrap="none" lIns="0" tIns="0" rIns="0" bIns="0" rtlCol="0" anchor="t"/>
            <a:lstStyle/>
            <a:p>
              <a:pPr marL="0" indent="0" algn="l">
                <a:lnSpc>
                  <a:spcPct val="104000"/>
                </a:lnSpc>
                <a:buNone/>
              </a:pPr>
              <a:r>
                <a:rPr lang="en-US" sz="1850" dirty="0">
                  <a:solidFill>
                    <a:srgbClr val="1F1F1E"/>
                  </a:solidFill>
                  <a:latin typeface="Kanit Light" pitchFamily="34" charset="0"/>
                  <a:ea typeface="Kanit Light" pitchFamily="34" charset="-122"/>
                  <a:cs typeface="Kanit Light" pitchFamily="34" charset="-120"/>
                </a:rPr>
                <a:t>≈ 280.000 €</a:t>
              </a:r>
              <a:endParaRPr lang="en-US" sz="1850" dirty="0"/>
            </a:p>
          </p:txBody>
        </p:sp>
        <p:sp>
          <p:nvSpPr>
            <p:cNvPr id="11" name="Text 2">
              <a:extLst>
                <a:ext uri="{FF2B5EF4-FFF2-40B4-BE49-F238E27FC236}">
                  <a16:creationId xmlns:a16="http://schemas.microsoft.com/office/drawing/2014/main" id="{7302B1BC-175A-4456-9D21-DB8F4A0B7497}"/>
                </a:ext>
              </a:extLst>
            </p:cNvPr>
            <p:cNvSpPr/>
            <p:nvPr/>
          </p:nvSpPr>
          <p:spPr>
            <a:xfrm>
              <a:off x="977479" y="2545953"/>
              <a:ext cx="4809409" cy="604838"/>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2C3249"/>
                  </a:solidFill>
                  <a:latin typeface="Martel Sans" pitchFamily="34" charset="0"/>
                  <a:ea typeface="Martel Sans" pitchFamily="34" charset="-122"/>
                  <a:cs typeface="Martel Sans" pitchFamily="34" charset="-120"/>
                </a:rPr>
                <a:t>Mehreinnahmen bei der Förderung von Kleinkindbetreuung nach § 29c FAG</a:t>
              </a:r>
              <a:endParaRPr lang="en-US" sz="1450" dirty="0"/>
            </a:p>
          </p:txBody>
        </p:sp>
        <p:pic>
          <p:nvPicPr>
            <p:cNvPr id="12" name="Image 1" descr="preencoded.png">
              <a:extLst>
                <a:ext uri="{FF2B5EF4-FFF2-40B4-BE49-F238E27FC236}">
                  <a16:creationId xmlns:a16="http://schemas.microsoft.com/office/drawing/2014/main" id="{0D29088C-8BED-40EE-9C60-9583907A588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90301" y="1922859"/>
              <a:ext cx="5339919" cy="1744762"/>
            </a:xfrm>
            <a:prstGeom prst="rect">
              <a:avLst/>
            </a:prstGeom>
          </p:spPr>
        </p:pic>
        <p:sp>
          <p:nvSpPr>
            <p:cNvPr id="13" name="Text 3">
              <a:extLst>
                <a:ext uri="{FF2B5EF4-FFF2-40B4-BE49-F238E27FC236}">
                  <a16:creationId xmlns:a16="http://schemas.microsoft.com/office/drawing/2014/main" id="{C34D02EB-BB02-443B-9D67-E33164F5A7FF}"/>
                </a:ext>
              </a:extLst>
            </p:cNvPr>
            <p:cNvSpPr/>
            <p:nvPr/>
          </p:nvSpPr>
          <p:spPr>
            <a:xfrm>
              <a:off x="7120745" y="2156172"/>
              <a:ext cx="4302272" cy="295275"/>
            </a:xfrm>
            <a:prstGeom prst="rect">
              <a:avLst/>
            </a:prstGeom>
            <a:noFill/>
            <a:ln/>
          </p:spPr>
          <p:txBody>
            <a:bodyPr wrap="none" lIns="0" tIns="0" rIns="0" bIns="0" rtlCol="0" anchor="t"/>
            <a:lstStyle/>
            <a:p>
              <a:pPr marL="0" indent="0" algn="l">
                <a:lnSpc>
                  <a:spcPct val="104000"/>
                </a:lnSpc>
                <a:buNone/>
              </a:pPr>
              <a:r>
                <a:rPr lang="en-US" sz="1850" dirty="0">
                  <a:solidFill>
                    <a:srgbClr val="1F1F1E"/>
                  </a:solidFill>
                  <a:latin typeface="Kanit Light" pitchFamily="34" charset="0"/>
                  <a:ea typeface="Kanit Light" pitchFamily="34" charset="-122"/>
                  <a:cs typeface="Kanit Light" pitchFamily="34" charset="-120"/>
                </a:rPr>
                <a:t>≈ 140.000 €</a:t>
              </a:r>
              <a:endParaRPr lang="en-US" sz="1850" dirty="0"/>
            </a:p>
          </p:txBody>
        </p:sp>
        <p:sp>
          <p:nvSpPr>
            <p:cNvPr id="14" name="Text 4">
              <a:extLst>
                <a:ext uri="{FF2B5EF4-FFF2-40B4-BE49-F238E27FC236}">
                  <a16:creationId xmlns:a16="http://schemas.microsoft.com/office/drawing/2014/main" id="{A3798055-0FFD-401C-8151-52217E0FE2CA}"/>
                </a:ext>
              </a:extLst>
            </p:cNvPr>
            <p:cNvSpPr/>
            <p:nvPr/>
          </p:nvSpPr>
          <p:spPr>
            <a:xfrm>
              <a:off x="6506305" y="2545953"/>
              <a:ext cx="4809509" cy="907256"/>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2C3249"/>
                  </a:solidFill>
                  <a:latin typeface="Martel Sans" pitchFamily="34" charset="0"/>
                  <a:ea typeface="Martel Sans" pitchFamily="34" charset="-122"/>
                  <a:cs typeface="Martel Sans" pitchFamily="34" charset="-120"/>
                </a:rPr>
                <a:t>Mindereinnahmen bei Benutzungsgebühren von Asylbewerbern; </a:t>
              </a:r>
              <a:r>
                <a:rPr lang="en-US" sz="1450" dirty="0" err="1">
                  <a:solidFill>
                    <a:srgbClr val="2C3249"/>
                  </a:solidFill>
                  <a:latin typeface="Martel Sans" pitchFamily="34" charset="0"/>
                  <a:ea typeface="Martel Sans" pitchFamily="34" charset="-122"/>
                  <a:cs typeface="Martel Sans" pitchFamily="34" charset="-120"/>
                </a:rPr>
                <a:t>teilweise</a:t>
              </a:r>
              <a:r>
                <a:rPr lang="en-US" sz="1450" dirty="0">
                  <a:solidFill>
                    <a:srgbClr val="2C3249"/>
                  </a:solidFill>
                  <a:latin typeface="Martel Sans" pitchFamily="34" charset="0"/>
                  <a:ea typeface="Martel Sans" pitchFamily="34" charset="-122"/>
                  <a:cs typeface="Martel Sans" pitchFamily="34" charset="-120"/>
                </a:rPr>
                <a:t> </a:t>
              </a:r>
              <a:r>
                <a:rPr lang="en-US" sz="1450" dirty="0" err="1">
                  <a:solidFill>
                    <a:srgbClr val="2C3249"/>
                  </a:solidFill>
                  <a:latin typeface="Martel Sans" pitchFamily="34" charset="0"/>
                  <a:ea typeface="Martel Sans" pitchFamily="34" charset="-122"/>
                  <a:cs typeface="Martel Sans" pitchFamily="34" charset="-120"/>
                </a:rPr>
                <a:t>kompensiert</a:t>
              </a:r>
              <a:r>
                <a:rPr lang="en-US" sz="1450" dirty="0">
                  <a:solidFill>
                    <a:srgbClr val="2C3249"/>
                  </a:solidFill>
                  <a:latin typeface="Martel Sans" pitchFamily="34" charset="0"/>
                  <a:ea typeface="Martel Sans" pitchFamily="34" charset="-122"/>
                  <a:cs typeface="Martel Sans" pitchFamily="34" charset="-120"/>
                </a:rPr>
                <a:t> durch Mehreinnahmen bei Obdachlosen</a:t>
              </a:r>
              <a:endParaRPr lang="en-US" sz="1450" dirty="0"/>
            </a:p>
          </p:txBody>
        </p:sp>
        <p:pic>
          <p:nvPicPr>
            <p:cNvPr id="15" name="Image 2" descr="preencoded.png">
              <a:extLst>
                <a:ext uri="{FF2B5EF4-FFF2-40B4-BE49-F238E27FC236}">
                  <a16:creationId xmlns:a16="http://schemas.microsoft.com/office/drawing/2014/main" id="{DED461CC-B990-4EBC-86A6-FB25828A3A7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2479" y="3865971"/>
              <a:ext cx="5339820" cy="2047180"/>
            </a:xfrm>
            <a:prstGeom prst="rect">
              <a:avLst/>
            </a:prstGeom>
          </p:spPr>
        </p:pic>
        <p:sp>
          <p:nvSpPr>
            <p:cNvPr id="16" name="Text 5">
              <a:extLst>
                <a:ext uri="{FF2B5EF4-FFF2-40B4-BE49-F238E27FC236}">
                  <a16:creationId xmlns:a16="http://schemas.microsoft.com/office/drawing/2014/main" id="{8AD16EED-4258-444F-A8C0-33C5E2DEFC98}"/>
                </a:ext>
              </a:extLst>
            </p:cNvPr>
            <p:cNvSpPr/>
            <p:nvPr/>
          </p:nvSpPr>
          <p:spPr>
            <a:xfrm>
              <a:off x="1451728" y="4071045"/>
              <a:ext cx="4335160" cy="295275"/>
            </a:xfrm>
            <a:prstGeom prst="rect">
              <a:avLst/>
            </a:prstGeom>
            <a:noFill/>
            <a:ln/>
          </p:spPr>
          <p:txBody>
            <a:bodyPr wrap="none" lIns="0" tIns="0" rIns="0" bIns="0" rtlCol="0" anchor="t"/>
            <a:lstStyle/>
            <a:p>
              <a:pPr marL="0" indent="0" algn="l">
                <a:lnSpc>
                  <a:spcPct val="104000"/>
                </a:lnSpc>
                <a:buNone/>
              </a:pPr>
              <a:r>
                <a:rPr lang="en-US" sz="1850" dirty="0">
                  <a:solidFill>
                    <a:srgbClr val="1F1F1E"/>
                  </a:solidFill>
                  <a:latin typeface="Kanit Light" pitchFamily="34" charset="0"/>
                  <a:ea typeface="Kanit Light" pitchFamily="34" charset="-122"/>
                  <a:cs typeface="Kanit Light" pitchFamily="34" charset="-120"/>
                </a:rPr>
                <a:t>≈ 11.000 €</a:t>
              </a:r>
              <a:endParaRPr lang="en-US" sz="1850" dirty="0"/>
            </a:p>
          </p:txBody>
        </p:sp>
        <p:sp>
          <p:nvSpPr>
            <p:cNvPr id="17" name="Text 6">
              <a:extLst>
                <a:ext uri="{FF2B5EF4-FFF2-40B4-BE49-F238E27FC236}">
                  <a16:creationId xmlns:a16="http://schemas.microsoft.com/office/drawing/2014/main" id="{6354F155-58B8-4799-B0FB-F3D869FE10FE}"/>
                </a:ext>
              </a:extLst>
            </p:cNvPr>
            <p:cNvSpPr/>
            <p:nvPr/>
          </p:nvSpPr>
          <p:spPr>
            <a:xfrm>
              <a:off x="977479" y="4479727"/>
              <a:ext cx="4809409" cy="907256"/>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2C3249"/>
                  </a:solidFill>
                  <a:latin typeface="Martel Sans" pitchFamily="34" charset="0"/>
                  <a:ea typeface="Martel Sans" pitchFamily="34" charset="-122"/>
                  <a:cs typeface="Martel Sans" pitchFamily="34" charset="-120"/>
                </a:rPr>
                <a:t>Änderung des Abfallsystems führt zu </a:t>
              </a:r>
              <a:r>
                <a:rPr lang="en-US" sz="1450" dirty="0" err="1">
                  <a:solidFill>
                    <a:srgbClr val="2C3249"/>
                  </a:solidFill>
                  <a:latin typeface="Martel Sans" pitchFamily="34" charset="0"/>
                  <a:ea typeface="Martel Sans" pitchFamily="34" charset="-122"/>
                  <a:cs typeface="Martel Sans" pitchFamily="34" charset="-120"/>
                </a:rPr>
                <a:t>geringere</a:t>
              </a:r>
              <a:r>
                <a:rPr lang="en-US" sz="1450" dirty="0">
                  <a:solidFill>
                    <a:srgbClr val="2C3249"/>
                  </a:solidFill>
                  <a:latin typeface="Martel Sans" pitchFamily="34" charset="0"/>
                  <a:ea typeface="Martel Sans" pitchFamily="34" charset="-122"/>
                  <a:cs typeface="Martel Sans" pitchFamily="34" charset="-120"/>
                </a:rPr>
                <a:t> Provision vom Landratsamt – gleichzeitig geringere Ausgaben bei Weiterleitung an Dritte</a:t>
              </a:r>
              <a:endParaRPr lang="en-US" sz="1450" dirty="0"/>
            </a:p>
          </p:txBody>
        </p:sp>
        <p:pic>
          <p:nvPicPr>
            <p:cNvPr id="18" name="Image 3" descr="preencoded.png">
              <a:extLst>
                <a:ext uri="{FF2B5EF4-FFF2-40B4-BE49-F238E27FC236}">
                  <a16:creationId xmlns:a16="http://schemas.microsoft.com/office/drawing/2014/main" id="{2E293D1D-2337-4600-9C7B-36F3A1E6CD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90301" y="3856633"/>
              <a:ext cx="5339919" cy="2047180"/>
            </a:xfrm>
            <a:prstGeom prst="rect">
              <a:avLst/>
            </a:prstGeom>
          </p:spPr>
        </p:pic>
        <p:sp>
          <p:nvSpPr>
            <p:cNvPr id="19" name="Text 7">
              <a:extLst>
                <a:ext uri="{FF2B5EF4-FFF2-40B4-BE49-F238E27FC236}">
                  <a16:creationId xmlns:a16="http://schemas.microsoft.com/office/drawing/2014/main" id="{43852329-A748-48C2-BBF9-B37CE718B95D}"/>
                </a:ext>
              </a:extLst>
            </p:cNvPr>
            <p:cNvSpPr/>
            <p:nvPr/>
          </p:nvSpPr>
          <p:spPr>
            <a:xfrm>
              <a:off x="7013542" y="4071045"/>
              <a:ext cx="4302272" cy="295275"/>
            </a:xfrm>
            <a:prstGeom prst="rect">
              <a:avLst/>
            </a:prstGeom>
            <a:noFill/>
            <a:ln/>
          </p:spPr>
          <p:txBody>
            <a:bodyPr wrap="none" lIns="0" tIns="0" rIns="0" bIns="0" rtlCol="0" anchor="t"/>
            <a:lstStyle/>
            <a:p>
              <a:pPr marL="0" indent="0" algn="l">
                <a:lnSpc>
                  <a:spcPct val="104000"/>
                </a:lnSpc>
                <a:buNone/>
              </a:pPr>
              <a:r>
                <a:rPr lang="en-US" sz="1850" dirty="0">
                  <a:solidFill>
                    <a:srgbClr val="1F1F1E"/>
                  </a:solidFill>
                  <a:latin typeface="Kanit Light" pitchFamily="34" charset="0"/>
                  <a:ea typeface="Kanit Light" pitchFamily="34" charset="-122"/>
                  <a:cs typeface="Kanit Light" pitchFamily="34" charset="-120"/>
                </a:rPr>
                <a:t>≈ 75.000 €</a:t>
              </a:r>
              <a:endParaRPr lang="en-US" sz="1850" dirty="0"/>
            </a:p>
          </p:txBody>
        </p:sp>
        <p:sp>
          <p:nvSpPr>
            <p:cNvPr id="20" name="Text 8">
              <a:extLst>
                <a:ext uri="{FF2B5EF4-FFF2-40B4-BE49-F238E27FC236}">
                  <a16:creationId xmlns:a16="http://schemas.microsoft.com/office/drawing/2014/main" id="{98DB08A5-E2FF-4BEC-B39E-6ECFCA61DA7E}"/>
                </a:ext>
              </a:extLst>
            </p:cNvPr>
            <p:cNvSpPr/>
            <p:nvPr/>
          </p:nvSpPr>
          <p:spPr>
            <a:xfrm>
              <a:off x="6506305" y="4479727"/>
              <a:ext cx="4809509" cy="1209675"/>
            </a:xfrm>
            <a:prstGeom prst="rect">
              <a:avLst/>
            </a:prstGeom>
            <a:noFill/>
            <a:ln/>
          </p:spPr>
          <p:txBody>
            <a:bodyPr wrap="square" lIns="0" tIns="0" rIns="0" bIns="0" rtlCol="0" anchor="t">
              <a:normAutofit/>
            </a:bodyPr>
            <a:lstStyle/>
            <a:p>
              <a:pPr marL="0" indent="0" algn="l">
                <a:lnSpc>
                  <a:spcPct val="133000"/>
                </a:lnSpc>
                <a:buNone/>
              </a:pPr>
              <a:r>
                <a:rPr lang="en-US" sz="1450" dirty="0" err="1">
                  <a:solidFill>
                    <a:srgbClr val="2C3249"/>
                  </a:solidFill>
                  <a:latin typeface="Martel Sans" pitchFamily="34" charset="0"/>
                  <a:ea typeface="Martel Sans" pitchFamily="34" charset="-122"/>
                  <a:cs typeface="Martel Sans" pitchFamily="34" charset="-120"/>
                </a:rPr>
                <a:t>Einnahmen</a:t>
              </a:r>
              <a:r>
                <a:rPr lang="en-US" sz="1450" dirty="0">
                  <a:solidFill>
                    <a:srgbClr val="2C3249"/>
                  </a:solidFill>
                  <a:latin typeface="Martel Sans" pitchFamily="34" charset="0"/>
                  <a:ea typeface="Martel Sans" pitchFamily="34" charset="-122"/>
                  <a:cs typeface="Martel Sans" pitchFamily="34" charset="-120"/>
                </a:rPr>
                <a:t> </a:t>
              </a:r>
              <a:r>
                <a:rPr lang="en-US" sz="1450" dirty="0" err="1">
                  <a:solidFill>
                    <a:srgbClr val="2C3249"/>
                  </a:solidFill>
                  <a:latin typeface="Martel Sans" pitchFamily="34" charset="0"/>
                  <a:ea typeface="Martel Sans" pitchFamily="34" charset="-122"/>
                  <a:cs typeface="Martel Sans" pitchFamily="34" charset="-120"/>
                </a:rPr>
                <a:t>aus</a:t>
              </a:r>
              <a:r>
                <a:rPr lang="en-US" sz="1450" dirty="0">
                  <a:solidFill>
                    <a:srgbClr val="2C3249"/>
                  </a:solidFill>
                  <a:latin typeface="Martel Sans" pitchFamily="34" charset="0"/>
                  <a:ea typeface="Martel Sans" pitchFamily="34" charset="-122"/>
                  <a:cs typeface="Martel Sans" pitchFamily="34" charset="-120"/>
                </a:rPr>
                <a:t> “</a:t>
              </a:r>
              <a:r>
                <a:rPr lang="en-US" sz="1450" dirty="0" err="1">
                  <a:solidFill>
                    <a:srgbClr val="2C3249"/>
                  </a:solidFill>
                  <a:latin typeface="Martel Sans" pitchFamily="34" charset="0"/>
                  <a:ea typeface="Martel Sans" pitchFamily="34" charset="-122"/>
                  <a:cs typeface="Martel Sans" pitchFamily="34" charset="-120"/>
                </a:rPr>
                <a:t>Gemeindeentwicklung</a:t>
              </a:r>
              <a:r>
                <a:rPr lang="en-US" sz="1450" dirty="0">
                  <a:solidFill>
                    <a:srgbClr val="2C3249"/>
                  </a:solidFill>
                  <a:latin typeface="Martel Sans" pitchFamily="34" charset="0"/>
                  <a:ea typeface="Martel Sans" pitchFamily="34" charset="-122"/>
                  <a:cs typeface="Martel Sans" pitchFamily="34" charset="-120"/>
                </a:rPr>
                <a:t>” bleiben aus (Verzug / andere Gründe): Wohnen im Auerberg 3. Änderung, Baugebiet Seewiesen, Machbarkeitsstudie Speichersee</a:t>
              </a:r>
              <a:endParaRPr lang="en-US" sz="1450" dirty="0"/>
            </a:p>
          </p:txBody>
        </p:sp>
        <p:sp>
          <p:nvSpPr>
            <p:cNvPr id="3" name="Textfeld 2">
              <a:extLst>
                <a:ext uri="{FF2B5EF4-FFF2-40B4-BE49-F238E27FC236}">
                  <a16:creationId xmlns:a16="http://schemas.microsoft.com/office/drawing/2014/main" id="{5564C02D-EE16-4738-9851-95BA40AAE38F}"/>
                </a:ext>
              </a:extLst>
            </p:cNvPr>
            <p:cNvSpPr txBox="1"/>
            <p:nvPr/>
          </p:nvSpPr>
          <p:spPr>
            <a:xfrm>
              <a:off x="876186" y="1998311"/>
              <a:ext cx="509554" cy="630942"/>
            </a:xfrm>
            <a:prstGeom prst="rect">
              <a:avLst/>
            </a:prstGeom>
            <a:noFill/>
          </p:spPr>
          <p:txBody>
            <a:bodyPr wrap="square" rtlCol="0">
              <a:spAutoFit/>
            </a:bodyPr>
            <a:lstStyle/>
            <a:p>
              <a:r>
                <a:rPr lang="en-US" sz="3500" dirty="0">
                  <a:solidFill>
                    <a:schemeClr val="accent6"/>
                  </a:solidFill>
                  <a:latin typeface="Kanit Light" pitchFamily="34" charset="0"/>
                  <a:ea typeface="Kanit Light" pitchFamily="34" charset="-122"/>
                  <a:cs typeface="Kanit Light" pitchFamily="34" charset="-120"/>
                </a:rPr>
                <a:t>+</a:t>
              </a:r>
              <a:endParaRPr lang="de-DE" sz="3500" dirty="0">
                <a:solidFill>
                  <a:schemeClr val="accent6"/>
                </a:solidFill>
              </a:endParaRPr>
            </a:p>
          </p:txBody>
        </p:sp>
        <p:sp>
          <p:nvSpPr>
            <p:cNvPr id="21" name="Textfeld 20">
              <a:extLst>
                <a:ext uri="{FF2B5EF4-FFF2-40B4-BE49-F238E27FC236}">
                  <a16:creationId xmlns:a16="http://schemas.microsoft.com/office/drawing/2014/main" id="{1D7D383B-2D2C-4C51-97E5-709E218CE22B}"/>
                </a:ext>
              </a:extLst>
            </p:cNvPr>
            <p:cNvSpPr txBox="1"/>
            <p:nvPr/>
          </p:nvSpPr>
          <p:spPr>
            <a:xfrm>
              <a:off x="6503988" y="1998311"/>
              <a:ext cx="509554" cy="646331"/>
            </a:xfrm>
            <a:prstGeom prst="rect">
              <a:avLst/>
            </a:prstGeom>
            <a:noFill/>
          </p:spPr>
          <p:txBody>
            <a:bodyPr wrap="square" rtlCol="0">
              <a:spAutoFit/>
            </a:bodyPr>
            <a:lstStyle/>
            <a:p>
              <a:pPr algn="ctr"/>
              <a:r>
                <a:rPr lang="en-US" sz="3600" dirty="0">
                  <a:solidFill>
                    <a:srgbClr val="FF0000"/>
                  </a:solidFill>
                  <a:latin typeface="Kanit Light" pitchFamily="34" charset="0"/>
                  <a:ea typeface="Kanit Light" pitchFamily="34" charset="-122"/>
                  <a:cs typeface="Kanit Light" pitchFamily="34" charset="-120"/>
                </a:rPr>
                <a:t>− </a:t>
              </a:r>
              <a:endParaRPr lang="de-DE" sz="3500" dirty="0">
                <a:solidFill>
                  <a:srgbClr val="FF0000"/>
                </a:solidFill>
              </a:endParaRPr>
            </a:p>
          </p:txBody>
        </p:sp>
        <p:sp>
          <p:nvSpPr>
            <p:cNvPr id="22" name="Textfeld 21">
              <a:extLst>
                <a:ext uri="{FF2B5EF4-FFF2-40B4-BE49-F238E27FC236}">
                  <a16:creationId xmlns:a16="http://schemas.microsoft.com/office/drawing/2014/main" id="{D7DEB632-BBDB-4EBB-917D-C75798EFD123}"/>
                </a:ext>
              </a:extLst>
            </p:cNvPr>
            <p:cNvSpPr txBox="1"/>
            <p:nvPr/>
          </p:nvSpPr>
          <p:spPr>
            <a:xfrm>
              <a:off x="876186" y="3899792"/>
              <a:ext cx="509554" cy="646331"/>
            </a:xfrm>
            <a:prstGeom prst="rect">
              <a:avLst/>
            </a:prstGeom>
            <a:noFill/>
          </p:spPr>
          <p:txBody>
            <a:bodyPr wrap="square" rtlCol="0">
              <a:spAutoFit/>
            </a:bodyPr>
            <a:lstStyle/>
            <a:p>
              <a:pPr algn="ctr"/>
              <a:r>
                <a:rPr lang="en-US" sz="3600" dirty="0">
                  <a:solidFill>
                    <a:srgbClr val="FF0000"/>
                  </a:solidFill>
                  <a:latin typeface="Kanit Light" pitchFamily="34" charset="0"/>
                  <a:ea typeface="Kanit Light" pitchFamily="34" charset="-122"/>
                  <a:cs typeface="Kanit Light" pitchFamily="34" charset="-120"/>
                </a:rPr>
                <a:t>− </a:t>
              </a:r>
              <a:endParaRPr lang="de-DE" sz="3500" dirty="0">
                <a:solidFill>
                  <a:srgbClr val="FF0000"/>
                </a:solidFill>
              </a:endParaRPr>
            </a:p>
          </p:txBody>
        </p:sp>
        <p:sp>
          <p:nvSpPr>
            <p:cNvPr id="23" name="Textfeld 22">
              <a:extLst>
                <a:ext uri="{FF2B5EF4-FFF2-40B4-BE49-F238E27FC236}">
                  <a16:creationId xmlns:a16="http://schemas.microsoft.com/office/drawing/2014/main" id="{3A85C014-0667-4715-952A-D5C70B8293AD}"/>
                </a:ext>
              </a:extLst>
            </p:cNvPr>
            <p:cNvSpPr txBox="1"/>
            <p:nvPr/>
          </p:nvSpPr>
          <p:spPr>
            <a:xfrm>
              <a:off x="6503988" y="3892097"/>
              <a:ext cx="509554" cy="646331"/>
            </a:xfrm>
            <a:prstGeom prst="rect">
              <a:avLst/>
            </a:prstGeom>
            <a:noFill/>
          </p:spPr>
          <p:txBody>
            <a:bodyPr wrap="square" rtlCol="0">
              <a:spAutoFit/>
            </a:bodyPr>
            <a:lstStyle/>
            <a:p>
              <a:pPr algn="ctr"/>
              <a:r>
                <a:rPr lang="en-US" sz="3600" dirty="0">
                  <a:solidFill>
                    <a:srgbClr val="FF0000"/>
                  </a:solidFill>
                  <a:latin typeface="Kanit Light" pitchFamily="34" charset="0"/>
                  <a:ea typeface="Kanit Light" pitchFamily="34" charset="-122"/>
                  <a:cs typeface="Kanit Light" pitchFamily="34" charset="-120"/>
                </a:rPr>
                <a:t>− </a:t>
              </a:r>
              <a:endParaRPr lang="de-DE" sz="3500" dirty="0">
                <a:solidFill>
                  <a:srgbClr val="FF0000"/>
                </a:solidFill>
              </a:endParaRPr>
            </a:p>
          </p:txBody>
        </p:sp>
      </p:grpSp>
    </p:spTree>
    <p:extLst>
      <p:ext uri="{BB962C8B-B14F-4D97-AF65-F5344CB8AC3E}">
        <p14:creationId xmlns:p14="http://schemas.microsoft.com/office/powerpoint/2010/main" val="1544835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8"/>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598055" y="602311"/>
            <a:ext cx="10694043" cy="856908"/>
          </a:xfrm>
        </p:spPr>
        <p:txBody>
          <a:bodyPr>
            <a:normAutofit/>
          </a:bodyPr>
          <a:lstStyle/>
          <a:p>
            <a:pPr algn="l"/>
            <a:r>
              <a:rPr lang="de-DE" sz="4800" dirty="0">
                <a:solidFill>
                  <a:srgbClr val="272D45"/>
                </a:solidFill>
                <a:latin typeface="Kanit Light" pitchFamily="34" charset="0"/>
                <a:cs typeface="Kanit Light" pitchFamily="34" charset="-120"/>
              </a:rPr>
              <a:t>Entwicklung des Ergebnishaushalt</a:t>
            </a:r>
            <a:endParaRPr lang="de-DE" sz="4500" dirty="0"/>
          </a:p>
        </p:txBody>
      </p:sp>
      <p:sp>
        <p:nvSpPr>
          <p:cNvPr id="8" name="Datumsplatzhalter 7"/>
          <p:cNvSpPr>
            <a:spLocks noGrp="1"/>
          </p:cNvSpPr>
          <p:nvPr>
            <p:ph type="dt" sz="half" idx="10"/>
          </p:nvPr>
        </p:nvSpPr>
        <p:spPr/>
        <p:txBody>
          <a:bodyPr/>
          <a:lstStyle/>
          <a:p>
            <a:r>
              <a:rPr lang="de-DE"/>
              <a:t>GRS vom 29.07.2026</a:t>
            </a:r>
            <a:endParaRPr lang="de-DE" dirty="0"/>
          </a:p>
        </p:txBody>
      </p:sp>
      <p:sp>
        <p:nvSpPr>
          <p:cNvPr id="9" name="Fußzeilenplatzhalter 8"/>
          <p:cNvSpPr>
            <a:spLocks noGrp="1"/>
          </p:cNvSpPr>
          <p:nvPr>
            <p:ph type="ftr" sz="quarter" idx="11"/>
          </p:nvPr>
        </p:nvSpPr>
        <p:spPr/>
        <p:txBody>
          <a:bodyPr/>
          <a:lstStyle/>
          <a:p>
            <a:r>
              <a:rPr lang="de-DE" dirty="0"/>
              <a:t>Finanzzwischenbericht 2026</a:t>
            </a:r>
          </a:p>
        </p:txBody>
      </p:sp>
      <p:sp>
        <p:nvSpPr>
          <p:cNvPr id="10" name="Foliennummernplatzhalter 9"/>
          <p:cNvSpPr>
            <a:spLocks noGrp="1"/>
          </p:cNvSpPr>
          <p:nvPr>
            <p:ph type="sldNum" sz="quarter" idx="12"/>
          </p:nvPr>
        </p:nvSpPr>
        <p:spPr/>
        <p:txBody>
          <a:bodyPr/>
          <a:lstStyle/>
          <a:p>
            <a:fld id="{68157797-A8E4-47EA-9C1A-7C5D6CD7EB46}" type="slidenum">
              <a:rPr lang="de-DE" smtClean="0"/>
              <a:t>6</a:t>
            </a:fld>
            <a:endParaRPr lang="de-DE" dirty="0"/>
          </a:p>
        </p:txBody>
      </p:sp>
      <p:sp>
        <p:nvSpPr>
          <p:cNvPr id="11" name="Text 1">
            <a:extLst>
              <a:ext uri="{FF2B5EF4-FFF2-40B4-BE49-F238E27FC236}">
                <a16:creationId xmlns:a16="http://schemas.microsoft.com/office/drawing/2014/main" id="{07AF5161-9578-474B-936E-4325C42C5DE0}"/>
              </a:ext>
            </a:extLst>
          </p:cNvPr>
          <p:cNvSpPr/>
          <p:nvPr/>
        </p:nvSpPr>
        <p:spPr>
          <a:xfrm>
            <a:off x="598055" y="1832100"/>
            <a:ext cx="11478330" cy="148233"/>
          </a:xfrm>
          <a:prstGeom prst="rect">
            <a:avLst/>
          </a:prstGeom>
          <a:noFill/>
          <a:ln/>
        </p:spPr>
        <p:txBody>
          <a:bodyPr wrap="none" lIns="0" tIns="0" rIns="0" bIns="0" rtlCol="0" anchor="t"/>
          <a:lstStyle/>
          <a:p>
            <a:pPr marL="0" indent="0" algn="l">
              <a:lnSpc>
                <a:spcPct val="107000"/>
              </a:lnSpc>
              <a:buNone/>
            </a:pPr>
            <a:r>
              <a:rPr lang="en-US" sz="1100" dirty="0">
                <a:solidFill>
                  <a:srgbClr val="2C3249"/>
                </a:solidFill>
                <a:latin typeface="Kanit Light" pitchFamily="34" charset="0"/>
                <a:cs typeface="Kanit Light" pitchFamily="34" charset="-120"/>
              </a:rPr>
              <a:t>Vergleich Planansatz 2026 </a:t>
            </a:r>
            <a:r>
              <a:rPr lang="en-US" sz="1100" dirty="0" err="1">
                <a:solidFill>
                  <a:srgbClr val="2C3249"/>
                </a:solidFill>
                <a:latin typeface="Kanit Light" pitchFamily="34" charset="0"/>
                <a:cs typeface="Kanit Light" pitchFamily="34" charset="-120"/>
              </a:rPr>
              <a:t>mit</a:t>
            </a:r>
            <a:r>
              <a:rPr lang="en-US" sz="1100" dirty="0">
                <a:solidFill>
                  <a:srgbClr val="2C3249"/>
                </a:solidFill>
                <a:latin typeface="Kanit Light" pitchFamily="34" charset="0"/>
                <a:cs typeface="Kanit Light" pitchFamily="34" charset="-120"/>
              </a:rPr>
              <a:t> </a:t>
            </a:r>
            <a:r>
              <a:rPr lang="en-US" sz="1100" dirty="0" err="1">
                <a:solidFill>
                  <a:srgbClr val="2C3249"/>
                </a:solidFill>
                <a:latin typeface="Kanit Light" pitchFamily="34" charset="0"/>
                <a:cs typeface="Kanit Light" pitchFamily="34" charset="-120"/>
              </a:rPr>
              <a:t>aktueller</a:t>
            </a:r>
            <a:r>
              <a:rPr lang="en-US" sz="1100" dirty="0">
                <a:solidFill>
                  <a:srgbClr val="2C3249"/>
                </a:solidFill>
                <a:latin typeface="Kanit Light" pitchFamily="34" charset="0"/>
                <a:cs typeface="Kanit Light" pitchFamily="34" charset="-120"/>
              </a:rPr>
              <a:t> Prognose (in Euro)</a:t>
            </a:r>
          </a:p>
        </p:txBody>
      </p:sp>
      <p:pic>
        <p:nvPicPr>
          <p:cNvPr id="3" name="Grafik 2">
            <a:extLst>
              <a:ext uri="{FF2B5EF4-FFF2-40B4-BE49-F238E27FC236}">
                <a16:creationId xmlns:a16="http://schemas.microsoft.com/office/drawing/2014/main" id="{ADF94D75-D3DE-4ADB-B7AC-F9A336F4383B}"/>
              </a:ext>
            </a:extLst>
          </p:cNvPr>
          <p:cNvPicPr>
            <a:picLocks noChangeAspect="1"/>
          </p:cNvPicPr>
          <p:nvPr/>
        </p:nvPicPr>
        <p:blipFill>
          <a:blip r:embed="rId2"/>
          <a:stretch>
            <a:fillRect/>
          </a:stretch>
        </p:blipFill>
        <p:spPr>
          <a:xfrm>
            <a:off x="598055" y="2093791"/>
            <a:ext cx="10871212" cy="3093064"/>
          </a:xfrm>
          <a:prstGeom prst="rect">
            <a:avLst/>
          </a:prstGeom>
        </p:spPr>
      </p:pic>
    </p:spTree>
    <p:extLst>
      <p:ext uri="{BB962C8B-B14F-4D97-AF65-F5344CB8AC3E}">
        <p14:creationId xmlns:p14="http://schemas.microsoft.com/office/powerpoint/2010/main" val="1859651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umsplatzhalter 7"/>
          <p:cNvSpPr>
            <a:spLocks noGrp="1"/>
          </p:cNvSpPr>
          <p:nvPr>
            <p:ph type="dt" sz="half" idx="10"/>
          </p:nvPr>
        </p:nvSpPr>
        <p:spPr/>
        <p:txBody>
          <a:bodyPr/>
          <a:lstStyle/>
          <a:p>
            <a:r>
              <a:rPr lang="de-DE"/>
              <a:t>GRS vom 29.07.2026</a:t>
            </a:r>
            <a:endParaRPr lang="de-DE" dirty="0"/>
          </a:p>
        </p:txBody>
      </p:sp>
      <p:sp>
        <p:nvSpPr>
          <p:cNvPr id="9" name="Fußzeilenplatzhalter 8"/>
          <p:cNvSpPr>
            <a:spLocks noGrp="1"/>
          </p:cNvSpPr>
          <p:nvPr>
            <p:ph type="ftr" sz="quarter" idx="11"/>
          </p:nvPr>
        </p:nvSpPr>
        <p:spPr/>
        <p:txBody>
          <a:bodyPr/>
          <a:lstStyle/>
          <a:p>
            <a:r>
              <a:rPr lang="de-DE" dirty="0"/>
              <a:t>Finanzzwischenbericht 2026</a:t>
            </a:r>
          </a:p>
        </p:txBody>
      </p:sp>
      <p:sp>
        <p:nvSpPr>
          <p:cNvPr id="10" name="Foliennummernplatzhalter 9"/>
          <p:cNvSpPr>
            <a:spLocks noGrp="1"/>
          </p:cNvSpPr>
          <p:nvPr>
            <p:ph type="sldNum" sz="quarter" idx="12"/>
          </p:nvPr>
        </p:nvSpPr>
        <p:spPr/>
        <p:txBody>
          <a:bodyPr/>
          <a:lstStyle/>
          <a:p>
            <a:fld id="{68157797-A8E4-47EA-9C1A-7C5D6CD7EB46}" type="slidenum">
              <a:rPr lang="de-DE" smtClean="0"/>
              <a:t>7</a:t>
            </a:fld>
            <a:endParaRPr lang="de-DE" dirty="0"/>
          </a:p>
        </p:txBody>
      </p:sp>
      <p:sp>
        <p:nvSpPr>
          <p:cNvPr id="13" name="Titel 1">
            <a:extLst>
              <a:ext uri="{FF2B5EF4-FFF2-40B4-BE49-F238E27FC236}">
                <a16:creationId xmlns:a16="http://schemas.microsoft.com/office/drawing/2014/main" id="{8182FE41-D195-41F7-BC57-6CE13266377A}"/>
              </a:ext>
            </a:extLst>
          </p:cNvPr>
          <p:cNvSpPr txBox="1">
            <a:spLocks/>
          </p:cNvSpPr>
          <p:nvPr/>
        </p:nvSpPr>
        <p:spPr>
          <a:xfrm>
            <a:off x="838200" y="661536"/>
            <a:ext cx="10515600" cy="69144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n-lt"/>
                <a:ea typeface="+mj-ea"/>
                <a:cs typeface="+mj-cs"/>
              </a:defRPr>
            </a:lvl1pPr>
          </a:lstStyle>
          <a:p>
            <a:pPr algn="l"/>
            <a:r>
              <a:rPr lang="de-DE" sz="4400" dirty="0">
                <a:solidFill>
                  <a:srgbClr val="272D45"/>
                </a:solidFill>
                <a:latin typeface="Kanit Light" pitchFamily="34" charset="0"/>
                <a:cs typeface="Kanit Light" pitchFamily="34" charset="-120"/>
              </a:rPr>
              <a:t>Wesentliche Umlagen</a:t>
            </a:r>
          </a:p>
        </p:txBody>
      </p:sp>
      <p:sp>
        <p:nvSpPr>
          <p:cNvPr id="14" name="Text 1">
            <a:extLst>
              <a:ext uri="{FF2B5EF4-FFF2-40B4-BE49-F238E27FC236}">
                <a16:creationId xmlns:a16="http://schemas.microsoft.com/office/drawing/2014/main" id="{98CC2C46-AA1D-4B41-A368-5C21180FFB2D}"/>
              </a:ext>
            </a:extLst>
          </p:cNvPr>
          <p:cNvSpPr/>
          <p:nvPr/>
        </p:nvSpPr>
        <p:spPr>
          <a:xfrm>
            <a:off x="7027596" y="1362173"/>
            <a:ext cx="4595653" cy="254298"/>
          </a:xfrm>
          <a:prstGeom prst="rect">
            <a:avLst/>
          </a:prstGeom>
          <a:noFill/>
          <a:ln/>
        </p:spPr>
        <p:txBody>
          <a:bodyPr wrap="none" lIns="0" tIns="0" rIns="0" bIns="0" rtlCol="0" anchor="t"/>
          <a:lstStyle/>
          <a:p>
            <a:pPr marL="0" indent="0" algn="l">
              <a:lnSpc>
                <a:spcPct val="104000"/>
              </a:lnSpc>
              <a:buNone/>
            </a:pPr>
            <a:r>
              <a:rPr lang="en-US" sz="1600" dirty="0" err="1">
                <a:solidFill>
                  <a:srgbClr val="272D45"/>
                </a:solidFill>
                <a:latin typeface="Kanit Light" pitchFamily="34" charset="0"/>
                <a:cs typeface="Kanit Light" pitchFamily="34" charset="-120"/>
              </a:rPr>
              <a:t>Umlagenentwicklung</a:t>
            </a:r>
            <a:r>
              <a:rPr lang="en-US" sz="1600" dirty="0">
                <a:solidFill>
                  <a:srgbClr val="272D45"/>
                </a:solidFill>
                <a:latin typeface="Kanit Light" pitchFamily="34" charset="0"/>
                <a:cs typeface="Kanit Light" pitchFamily="34" charset="-120"/>
              </a:rPr>
              <a:t> 2026</a:t>
            </a:r>
          </a:p>
        </p:txBody>
      </p:sp>
      <p:sp>
        <p:nvSpPr>
          <p:cNvPr id="15" name="Text 2">
            <a:extLst>
              <a:ext uri="{FF2B5EF4-FFF2-40B4-BE49-F238E27FC236}">
                <a16:creationId xmlns:a16="http://schemas.microsoft.com/office/drawing/2014/main" id="{B46ADE89-1796-4BC7-889C-9B007D572226}"/>
              </a:ext>
            </a:extLst>
          </p:cNvPr>
          <p:cNvSpPr/>
          <p:nvPr/>
        </p:nvSpPr>
        <p:spPr>
          <a:xfrm>
            <a:off x="7956855" y="1728885"/>
            <a:ext cx="2987149" cy="335756"/>
          </a:xfrm>
          <a:prstGeom prst="rect">
            <a:avLst/>
          </a:prstGeom>
          <a:noFill/>
          <a:ln/>
        </p:spPr>
        <p:txBody>
          <a:bodyPr wrap="none" lIns="0" tIns="0" rIns="0" bIns="0" rtlCol="0" anchor="t"/>
          <a:lstStyle/>
          <a:p>
            <a:pPr marL="0" indent="0" algn="ctr">
              <a:lnSpc>
                <a:spcPct val="83000"/>
              </a:lnSpc>
              <a:buNone/>
            </a:pPr>
            <a:r>
              <a:rPr lang="en-US" sz="2600" dirty="0">
                <a:solidFill>
                  <a:srgbClr val="2C3249"/>
                </a:solidFill>
                <a:latin typeface="Kanit Light" pitchFamily="34" charset="0"/>
                <a:ea typeface="Kanit Light" pitchFamily="34" charset="-122"/>
                <a:cs typeface="Kanit Light" pitchFamily="34" charset="-120"/>
              </a:rPr>
              <a:t>7.280.610 EUR</a:t>
            </a:r>
            <a:endParaRPr lang="en-US" sz="2600" dirty="0"/>
          </a:p>
        </p:txBody>
      </p:sp>
      <p:sp>
        <p:nvSpPr>
          <p:cNvPr id="16" name="Text 3">
            <a:extLst>
              <a:ext uri="{FF2B5EF4-FFF2-40B4-BE49-F238E27FC236}">
                <a16:creationId xmlns:a16="http://schemas.microsoft.com/office/drawing/2014/main" id="{3C7A897F-6D8F-4442-8EAB-6271DEF69D42}"/>
              </a:ext>
            </a:extLst>
          </p:cNvPr>
          <p:cNvSpPr/>
          <p:nvPr/>
        </p:nvSpPr>
        <p:spPr>
          <a:xfrm>
            <a:off x="7027596" y="2156518"/>
            <a:ext cx="4595653" cy="158948"/>
          </a:xfrm>
          <a:prstGeom prst="rect">
            <a:avLst/>
          </a:prstGeom>
          <a:noFill/>
          <a:ln/>
        </p:spPr>
        <p:txBody>
          <a:bodyPr wrap="none" lIns="0" tIns="0" rIns="0" bIns="0" rtlCol="0" anchor="t"/>
          <a:lstStyle/>
          <a:p>
            <a:pPr marL="0" indent="0" algn="ctr">
              <a:lnSpc>
                <a:spcPct val="104000"/>
              </a:lnSpc>
              <a:buNone/>
            </a:pPr>
            <a:r>
              <a:rPr lang="en-US" sz="1000" dirty="0" err="1">
                <a:solidFill>
                  <a:srgbClr val="2C3249"/>
                </a:solidFill>
                <a:latin typeface="Kanit Light" pitchFamily="34" charset="0"/>
                <a:ea typeface="Kanit Light" pitchFamily="34" charset="-122"/>
                <a:cs typeface="Kanit Light" pitchFamily="34" charset="-120"/>
              </a:rPr>
              <a:t>Geplante</a:t>
            </a:r>
            <a:r>
              <a:rPr lang="en-US" sz="1000" dirty="0">
                <a:solidFill>
                  <a:srgbClr val="2C3249"/>
                </a:solidFill>
                <a:latin typeface="Kanit Light" pitchFamily="34" charset="0"/>
                <a:ea typeface="Kanit Light" pitchFamily="34" charset="-122"/>
                <a:cs typeface="Kanit Light" pitchFamily="34" charset="-120"/>
              </a:rPr>
              <a:t> </a:t>
            </a:r>
            <a:r>
              <a:rPr lang="en-US" sz="1000" dirty="0" err="1">
                <a:solidFill>
                  <a:srgbClr val="2C3249"/>
                </a:solidFill>
                <a:latin typeface="Kanit Light" pitchFamily="34" charset="0"/>
                <a:ea typeface="Kanit Light" pitchFamily="34" charset="-122"/>
                <a:cs typeface="Kanit Light" pitchFamily="34" charset="-120"/>
              </a:rPr>
              <a:t>Umlagen</a:t>
            </a:r>
            <a:endParaRPr lang="en-US" sz="1000" dirty="0"/>
          </a:p>
        </p:txBody>
      </p:sp>
      <p:sp>
        <p:nvSpPr>
          <p:cNvPr id="17" name="Text 4">
            <a:extLst>
              <a:ext uri="{FF2B5EF4-FFF2-40B4-BE49-F238E27FC236}">
                <a16:creationId xmlns:a16="http://schemas.microsoft.com/office/drawing/2014/main" id="{6A744901-7B6D-4730-ACD1-C860C9F78282}"/>
              </a:ext>
            </a:extLst>
          </p:cNvPr>
          <p:cNvSpPr/>
          <p:nvPr/>
        </p:nvSpPr>
        <p:spPr>
          <a:xfrm>
            <a:off x="7956855" y="2475804"/>
            <a:ext cx="2987149" cy="335756"/>
          </a:xfrm>
          <a:prstGeom prst="rect">
            <a:avLst/>
          </a:prstGeom>
          <a:noFill/>
          <a:ln/>
        </p:spPr>
        <p:txBody>
          <a:bodyPr wrap="none" lIns="0" tIns="0" rIns="0" bIns="0" rtlCol="0" anchor="t"/>
          <a:lstStyle/>
          <a:p>
            <a:pPr marL="0" indent="0" algn="ctr">
              <a:lnSpc>
                <a:spcPct val="83000"/>
              </a:lnSpc>
              <a:buNone/>
            </a:pPr>
            <a:r>
              <a:rPr lang="en-US" sz="2600" dirty="0">
                <a:solidFill>
                  <a:srgbClr val="2C3249"/>
                </a:solidFill>
                <a:latin typeface="Kanit Light" pitchFamily="34" charset="0"/>
                <a:ea typeface="Kanit Light" pitchFamily="34" charset="-122"/>
                <a:cs typeface="Kanit Light" pitchFamily="34" charset="-120"/>
              </a:rPr>
              <a:t>7.288.295 EUR</a:t>
            </a:r>
            <a:endParaRPr lang="en-US" sz="2600" dirty="0"/>
          </a:p>
        </p:txBody>
      </p:sp>
      <p:sp>
        <p:nvSpPr>
          <p:cNvPr id="18" name="Text 5">
            <a:extLst>
              <a:ext uri="{FF2B5EF4-FFF2-40B4-BE49-F238E27FC236}">
                <a16:creationId xmlns:a16="http://schemas.microsoft.com/office/drawing/2014/main" id="{DB185901-743E-49F8-AFEF-F880CF21E21D}"/>
              </a:ext>
            </a:extLst>
          </p:cNvPr>
          <p:cNvSpPr/>
          <p:nvPr/>
        </p:nvSpPr>
        <p:spPr>
          <a:xfrm>
            <a:off x="7027596" y="2903437"/>
            <a:ext cx="4595653" cy="158948"/>
          </a:xfrm>
          <a:prstGeom prst="rect">
            <a:avLst/>
          </a:prstGeom>
          <a:noFill/>
          <a:ln/>
        </p:spPr>
        <p:txBody>
          <a:bodyPr wrap="none" lIns="0" tIns="0" rIns="0" bIns="0" rtlCol="0" anchor="t"/>
          <a:lstStyle/>
          <a:p>
            <a:pPr algn="ctr">
              <a:lnSpc>
                <a:spcPct val="104000"/>
              </a:lnSpc>
            </a:pPr>
            <a:r>
              <a:rPr lang="de-DE" sz="1000" dirty="0">
                <a:solidFill>
                  <a:srgbClr val="2C3249"/>
                </a:solidFill>
                <a:latin typeface="Kanit Light" pitchFamily="34" charset="0"/>
                <a:cs typeface="Kanit Light" pitchFamily="34" charset="-120"/>
              </a:rPr>
              <a:t>nach der neuesten Steuerschätzung</a:t>
            </a:r>
            <a:endParaRPr lang="en-US" sz="1000" dirty="0">
              <a:solidFill>
                <a:srgbClr val="2C3249"/>
              </a:solidFill>
              <a:latin typeface="Kanit Light" pitchFamily="34" charset="0"/>
              <a:cs typeface="Kanit Light" pitchFamily="34" charset="-120"/>
            </a:endParaRPr>
          </a:p>
        </p:txBody>
      </p:sp>
      <p:sp>
        <p:nvSpPr>
          <p:cNvPr id="19" name="Text 6">
            <a:extLst>
              <a:ext uri="{FF2B5EF4-FFF2-40B4-BE49-F238E27FC236}">
                <a16:creationId xmlns:a16="http://schemas.microsoft.com/office/drawing/2014/main" id="{7B4D1AA9-D532-41CB-B6BD-2E4FFEFAC308}"/>
              </a:ext>
            </a:extLst>
          </p:cNvPr>
          <p:cNvSpPr/>
          <p:nvPr/>
        </p:nvSpPr>
        <p:spPr>
          <a:xfrm>
            <a:off x="7956855" y="3222723"/>
            <a:ext cx="2987149" cy="335756"/>
          </a:xfrm>
          <a:prstGeom prst="rect">
            <a:avLst/>
          </a:prstGeom>
          <a:noFill/>
          <a:ln/>
        </p:spPr>
        <p:txBody>
          <a:bodyPr wrap="none" lIns="0" tIns="0" rIns="0" bIns="0" rtlCol="0" anchor="t"/>
          <a:lstStyle/>
          <a:p>
            <a:pPr marL="0" indent="0" algn="ctr">
              <a:lnSpc>
                <a:spcPct val="83000"/>
              </a:lnSpc>
              <a:buNone/>
            </a:pPr>
            <a:r>
              <a:rPr lang="en-US" sz="2600" dirty="0">
                <a:solidFill>
                  <a:srgbClr val="2C3249"/>
                </a:solidFill>
                <a:latin typeface="Kanit Light" pitchFamily="34" charset="0"/>
                <a:ea typeface="Kanit Light" pitchFamily="34" charset="-122"/>
                <a:cs typeface="Kanit Light" pitchFamily="34" charset="-120"/>
              </a:rPr>
              <a:t>+ 7.685 EUR</a:t>
            </a:r>
            <a:endParaRPr lang="en-US" sz="2600" dirty="0"/>
          </a:p>
        </p:txBody>
      </p:sp>
      <p:sp>
        <p:nvSpPr>
          <p:cNvPr id="20" name="Text 7">
            <a:extLst>
              <a:ext uri="{FF2B5EF4-FFF2-40B4-BE49-F238E27FC236}">
                <a16:creationId xmlns:a16="http://schemas.microsoft.com/office/drawing/2014/main" id="{CD4C70E1-6D15-48A7-869B-7F5B334068C8}"/>
              </a:ext>
            </a:extLst>
          </p:cNvPr>
          <p:cNvSpPr/>
          <p:nvPr/>
        </p:nvSpPr>
        <p:spPr>
          <a:xfrm>
            <a:off x="7027596" y="3650355"/>
            <a:ext cx="4595653" cy="158948"/>
          </a:xfrm>
          <a:prstGeom prst="rect">
            <a:avLst/>
          </a:prstGeom>
          <a:noFill/>
          <a:ln/>
        </p:spPr>
        <p:txBody>
          <a:bodyPr wrap="none" lIns="0" tIns="0" rIns="0" bIns="0" rtlCol="0" anchor="t"/>
          <a:lstStyle/>
          <a:p>
            <a:pPr marL="0" indent="0" algn="ctr">
              <a:lnSpc>
                <a:spcPct val="104000"/>
              </a:lnSpc>
              <a:buNone/>
            </a:pPr>
            <a:r>
              <a:rPr lang="de-DE" sz="1000" dirty="0">
                <a:solidFill>
                  <a:srgbClr val="2C3249"/>
                </a:solidFill>
                <a:latin typeface="Kanit Light" pitchFamily="34" charset="0"/>
                <a:cs typeface="Kanit Light" pitchFamily="34" charset="-120"/>
              </a:rPr>
              <a:t>Saldo der Abweichungen</a:t>
            </a:r>
            <a:endParaRPr lang="en-US" sz="1000" dirty="0"/>
          </a:p>
        </p:txBody>
      </p:sp>
      <p:sp>
        <p:nvSpPr>
          <p:cNvPr id="21" name="Text 8">
            <a:extLst>
              <a:ext uri="{FF2B5EF4-FFF2-40B4-BE49-F238E27FC236}">
                <a16:creationId xmlns:a16="http://schemas.microsoft.com/office/drawing/2014/main" id="{8D032EF2-3F56-4A10-88F7-5EB89D1A9E18}"/>
              </a:ext>
            </a:extLst>
          </p:cNvPr>
          <p:cNvSpPr/>
          <p:nvPr/>
        </p:nvSpPr>
        <p:spPr>
          <a:xfrm>
            <a:off x="7027596" y="3870919"/>
            <a:ext cx="4595653" cy="469404"/>
          </a:xfrm>
          <a:prstGeom prst="rect">
            <a:avLst/>
          </a:prstGeom>
          <a:noFill/>
          <a:ln/>
        </p:spPr>
        <p:txBody>
          <a:bodyPr wrap="square" lIns="0" tIns="0" rIns="0" bIns="0" rtlCol="0" anchor="t">
            <a:normAutofit/>
          </a:bodyPr>
          <a:lstStyle/>
          <a:p>
            <a:pPr marL="0" indent="0" algn="l">
              <a:lnSpc>
                <a:spcPct val="103000"/>
              </a:lnSpc>
              <a:buNone/>
            </a:pPr>
            <a:endParaRPr lang="en-US" sz="1000" dirty="0"/>
          </a:p>
        </p:txBody>
      </p:sp>
      <p:sp>
        <p:nvSpPr>
          <p:cNvPr id="6" name="Rectangle 2">
            <a:extLst>
              <a:ext uri="{FF2B5EF4-FFF2-40B4-BE49-F238E27FC236}">
                <a16:creationId xmlns:a16="http://schemas.microsoft.com/office/drawing/2014/main" id="{787A39BE-250C-4BA7-B170-150C04F29E2F}"/>
              </a:ext>
            </a:extLst>
          </p:cNvPr>
          <p:cNvSpPr>
            <a:spLocks noChangeArrowheads="1"/>
          </p:cNvSpPr>
          <p:nvPr/>
        </p:nvSpPr>
        <p:spPr bwMode="auto">
          <a:xfrm>
            <a:off x="6923901" y="3890836"/>
            <a:ext cx="4331702"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i="0" u="none" strike="noStrike" cap="none" normalizeH="0" baseline="0" dirty="0">
                <a:ln>
                  <a:noFill/>
                </a:ln>
                <a:solidFill>
                  <a:schemeClr val="tx1"/>
                </a:solidFill>
                <a:effectLst/>
                <a:latin typeface="Arial" panose="020B0604020202020204" pitchFamily="34" charset="0"/>
              </a:rPr>
              <a:t>Bei der Haushaltsplanung wurde bewusst von der Empfehlung des Kreisrates zur Anhebung der Kreisumlage abgewichen, da diese ein erhebliches Kostenrisiko für den Haushalt dargestellt hätte. Zwischenzeitlich hat der Kreistag einen Hebesatz von 30 v. H. beschlossen. Dieser entspricht dem in unserer Haushaltsplanung zugrunde gelegten Wert, sodass sich das zunächst bestehende Kostenrisiko nicht realisiert hat.</a:t>
            </a:r>
          </a:p>
        </p:txBody>
      </p:sp>
      <p:graphicFrame>
        <p:nvGraphicFramePr>
          <p:cNvPr id="22" name="Diagramm 21">
            <a:extLst>
              <a:ext uri="{FF2B5EF4-FFF2-40B4-BE49-F238E27FC236}">
                <a16:creationId xmlns:a16="http://schemas.microsoft.com/office/drawing/2014/main" id="{A3213590-4582-4720-AB54-BA827677A551}"/>
              </a:ext>
            </a:extLst>
          </p:cNvPr>
          <p:cNvGraphicFramePr>
            <a:graphicFrameLocks/>
          </p:cNvGraphicFramePr>
          <p:nvPr>
            <p:extLst>
              <p:ext uri="{D42A27DB-BD31-4B8C-83A1-F6EECF244321}">
                <p14:modId xmlns:p14="http://schemas.microsoft.com/office/powerpoint/2010/main" val="391748594"/>
              </p:ext>
            </p:extLst>
          </p:nvPr>
        </p:nvGraphicFramePr>
        <p:xfrm>
          <a:off x="568751" y="1568010"/>
          <a:ext cx="6575815" cy="39362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20427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80CC1E-C684-422D-BA3F-C49F3E330993}"/>
              </a:ext>
            </a:extLst>
          </p:cNvPr>
          <p:cNvSpPr>
            <a:spLocks noGrp="1"/>
          </p:cNvSpPr>
          <p:nvPr>
            <p:ph type="title"/>
          </p:nvPr>
        </p:nvSpPr>
        <p:spPr>
          <a:xfrm>
            <a:off x="671625" y="578840"/>
            <a:ext cx="10625282" cy="1325563"/>
          </a:xfrm>
        </p:spPr>
        <p:txBody>
          <a:bodyPr>
            <a:normAutofit/>
          </a:bodyPr>
          <a:lstStyle/>
          <a:p>
            <a:r>
              <a:rPr lang="de-DE" dirty="0">
                <a:solidFill>
                  <a:srgbClr val="272D45"/>
                </a:solidFill>
                <a:latin typeface="Kanit Light" pitchFamily="34" charset="0"/>
                <a:cs typeface="Kanit Light" pitchFamily="34" charset="-120"/>
              </a:rPr>
              <a:t>Veränderungen bei den Aufwendungen</a:t>
            </a:r>
          </a:p>
        </p:txBody>
      </p:sp>
      <p:sp>
        <p:nvSpPr>
          <p:cNvPr id="4" name="Datumsplatzhalter 3">
            <a:extLst>
              <a:ext uri="{FF2B5EF4-FFF2-40B4-BE49-F238E27FC236}">
                <a16:creationId xmlns:a16="http://schemas.microsoft.com/office/drawing/2014/main" id="{76DBF146-8220-46DF-B5B4-8DA882462711}"/>
              </a:ext>
            </a:extLst>
          </p:cNvPr>
          <p:cNvSpPr>
            <a:spLocks noGrp="1"/>
          </p:cNvSpPr>
          <p:nvPr>
            <p:ph type="dt" sz="half" idx="10"/>
          </p:nvPr>
        </p:nvSpPr>
        <p:spPr/>
        <p:txBody>
          <a:bodyPr/>
          <a:lstStyle/>
          <a:p>
            <a:r>
              <a:rPr lang="de-DE"/>
              <a:t>GRS vom 29.07.2026</a:t>
            </a:r>
            <a:endParaRPr lang="de-DE" dirty="0"/>
          </a:p>
        </p:txBody>
      </p:sp>
      <p:sp>
        <p:nvSpPr>
          <p:cNvPr id="5" name="Fußzeilenplatzhalter 4">
            <a:extLst>
              <a:ext uri="{FF2B5EF4-FFF2-40B4-BE49-F238E27FC236}">
                <a16:creationId xmlns:a16="http://schemas.microsoft.com/office/drawing/2014/main" id="{65BB2986-F3F8-4ADA-964B-7DA2CF2F4364}"/>
              </a:ext>
            </a:extLst>
          </p:cNvPr>
          <p:cNvSpPr>
            <a:spLocks noGrp="1"/>
          </p:cNvSpPr>
          <p:nvPr>
            <p:ph type="ftr" sz="quarter" idx="11"/>
          </p:nvPr>
        </p:nvSpPr>
        <p:spPr/>
        <p:txBody>
          <a:bodyPr/>
          <a:lstStyle/>
          <a:p>
            <a:r>
              <a:rPr lang="de-DE" dirty="0"/>
              <a:t>Finanzzwischenbericht 2026</a:t>
            </a:r>
          </a:p>
        </p:txBody>
      </p:sp>
      <p:sp>
        <p:nvSpPr>
          <p:cNvPr id="6" name="Foliennummernplatzhalter 5">
            <a:extLst>
              <a:ext uri="{FF2B5EF4-FFF2-40B4-BE49-F238E27FC236}">
                <a16:creationId xmlns:a16="http://schemas.microsoft.com/office/drawing/2014/main" id="{20D65BF6-588F-464D-BF05-ED00D6487328}"/>
              </a:ext>
            </a:extLst>
          </p:cNvPr>
          <p:cNvSpPr>
            <a:spLocks noGrp="1"/>
          </p:cNvSpPr>
          <p:nvPr>
            <p:ph type="sldNum" sz="quarter" idx="12"/>
          </p:nvPr>
        </p:nvSpPr>
        <p:spPr/>
        <p:txBody>
          <a:bodyPr/>
          <a:lstStyle/>
          <a:p>
            <a:fld id="{68157797-A8E4-47EA-9C1A-7C5D6CD7EB46}" type="slidenum">
              <a:rPr lang="de-DE" smtClean="0"/>
              <a:pPr/>
              <a:t>8</a:t>
            </a:fld>
            <a:endParaRPr lang="de-DE"/>
          </a:p>
        </p:txBody>
      </p:sp>
      <p:grpSp>
        <p:nvGrpSpPr>
          <p:cNvPr id="28" name="Gruppieren 27">
            <a:extLst>
              <a:ext uri="{FF2B5EF4-FFF2-40B4-BE49-F238E27FC236}">
                <a16:creationId xmlns:a16="http://schemas.microsoft.com/office/drawing/2014/main" id="{129EB069-2D95-4D7D-9DFF-671D911F0F2C}"/>
              </a:ext>
            </a:extLst>
          </p:cNvPr>
          <p:cNvGrpSpPr/>
          <p:nvPr/>
        </p:nvGrpSpPr>
        <p:grpSpPr>
          <a:xfrm>
            <a:off x="661475" y="1922859"/>
            <a:ext cx="5339820" cy="1744762"/>
            <a:chOff x="661475" y="1922859"/>
            <a:chExt cx="5339820" cy="1744762"/>
          </a:xfrm>
        </p:grpSpPr>
        <p:pic>
          <p:nvPicPr>
            <p:cNvPr id="9" name="Image 0" descr="preencoded.png">
              <a:extLst>
                <a:ext uri="{FF2B5EF4-FFF2-40B4-BE49-F238E27FC236}">
                  <a16:creationId xmlns:a16="http://schemas.microsoft.com/office/drawing/2014/main" id="{2924AB94-40A6-4128-9BF5-3D1C742D09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1475" y="1922859"/>
              <a:ext cx="5339820" cy="1744762"/>
            </a:xfrm>
            <a:prstGeom prst="rect">
              <a:avLst/>
            </a:prstGeom>
            <a:effectLst>
              <a:outerShdw blurRad="50800" dist="50800" dir="5400000" algn="ctr" rotWithShape="0">
                <a:srgbClr val="FFFFF4"/>
              </a:outerShdw>
            </a:effectLst>
          </p:spPr>
        </p:pic>
        <p:sp>
          <p:nvSpPr>
            <p:cNvPr id="10" name="Text 1">
              <a:extLst>
                <a:ext uri="{FF2B5EF4-FFF2-40B4-BE49-F238E27FC236}">
                  <a16:creationId xmlns:a16="http://schemas.microsoft.com/office/drawing/2014/main" id="{E337158C-CE61-4ACA-B83F-51213CA331D2}"/>
                </a:ext>
              </a:extLst>
            </p:cNvPr>
            <p:cNvSpPr/>
            <p:nvPr/>
          </p:nvSpPr>
          <p:spPr>
            <a:xfrm>
              <a:off x="1451728" y="2137271"/>
              <a:ext cx="4335160" cy="295275"/>
            </a:xfrm>
            <a:prstGeom prst="rect">
              <a:avLst/>
            </a:prstGeom>
            <a:noFill/>
            <a:ln/>
          </p:spPr>
          <p:txBody>
            <a:bodyPr wrap="none" lIns="0" tIns="0" rIns="0" bIns="0" rtlCol="0" anchor="t"/>
            <a:lstStyle/>
            <a:p>
              <a:pPr marL="0" indent="0" algn="l">
                <a:lnSpc>
                  <a:spcPct val="104000"/>
                </a:lnSpc>
                <a:buNone/>
              </a:pPr>
              <a:r>
                <a:rPr lang="en-US" sz="1850" dirty="0">
                  <a:solidFill>
                    <a:srgbClr val="1F1F1E"/>
                  </a:solidFill>
                  <a:latin typeface="Kanit Light" pitchFamily="34" charset="0"/>
                  <a:ea typeface="Kanit Light" pitchFamily="34" charset="-122"/>
                  <a:cs typeface="Kanit Light" pitchFamily="34" charset="-120"/>
                </a:rPr>
                <a:t>≈ 215.000 €</a:t>
              </a:r>
              <a:endParaRPr lang="en-US" sz="1850" dirty="0"/>
            </a:p>
          </p:txBody>
        </p:sp>
        <p:sp>
          <p:nvSpPr>
            <p:cNvPr id="11" name="Text 2">
              <a:extLst>
                <a:ext uri="{FF2B5EF4-FFF2-40B4-BE49-F238E27FC236}">
                  <a16:creationId xmlns:a16="http://schemas.microsoft.com/office/drawing/2014/main" id="{7302B1BC-175A-4456-9D21-DB8F4A0B7497}"/>
                </a:ext>
              </a:extLst>
            </p:cNvPr>
            <p:cNvSpPr/>
            <p:nvPr/>
          </p:nvSpPr>
          <p:spPr>
            <a:xfrm>
              <a:off x="977479" y="2545953"/>
              <a:ext cx="4809409" cy="998924"/>
            </a:xfrm>
            <a:prstGeom prst="rect">
              <a:avLst/>
            </a:prstGeom>
            <a:noFill/>
            <a:ln/>
          </p:spPr>
          <p:txBody>
            <a:bodyPr wrap="square" lIns="0" tIns="0" rIns="0" bIns="0" rtlCol="0" anchor="t">
              <a:noAutofit/>
            </a:bodyPr>
            <a:lstStyle/>
            <a:p>
              <a:pPr marL="0" indent="0" algn="l">
                <a:lnSpc>
                  <a:spcPct val="133000"/>
                </a:lnSpc>
                <a:buNone/>
              </a:pPr>
              <a:r>
                <a:rPr lang="de-DE" sz="1450" dirty="0">
                  <a:latin typeface="Martel Sans" panose="020B0604020202020204" charset="0"/>
                </a:rPr>
                <a:t>Personalkostenabweichungen aufgrund von Mitarbeiterwechseln, Mutterschutz und nicht besetzten </a:t>
              </a:r>
              <a:r>
                <a:rPr lang="de-DE" sz="1450" dirty="0" err="1">
                  <a:latin typeface="Martel Sans" panose="020B0604020202020204" charset="0"/>
                </a:rPr>
                <a:t>PiA</a:t>
              </a:r>
              <a:r>
                <a:rPr lang="de-DE" sz="1450" dirty="0">
                  <a:latin typeface="Martel Sans" panose="020B0604020202020204" charset="0"/>
                </a:rPr>
                <a:t>-Stellen</a:t>
              </a:r>
              <a:endParaRPr lang="en-US" sz="1450" dirty="0">
                <a:latin typeface="Martel Sans" panose="020B0604020202020204" charset="0"/>
              </a:endParaRPr>
            </a:p>
          </p:txBody>
        </p:sp>
        <p:sp>
          <p:nvSpPr>
            <p:cNvPr id="3" name="Textfeld 2">
              <a:extLst>
                <a:ext uri="{FF2B5EF4-FFF2-40B4-BE49-F238E27FC236}">
                  <a16:creationId xmlns:a16="http://schemas.microsoft.com/office/drawing/2014/main" id="{5564C02D-EE16-4738-9851-95BA40AAE38F}"/>
                </a:ext>
              </a:extLst>
            </p:cNvPr>
            <p:cNvSpPr txBox="1"/>
            <p:nvPr/>
          </p:nvSpPr>
          <p:spPr>
            <a:xfrm>
              <a:off x="888573" y="1986904"/>
              <a:ext cx="509554" cy="584775"/>
            </a:xfrm>
            <a:prstGeom prst="rect">
              <a:avLst/>
            </a:prstGeom>
            <a:noFill/>
          </p:spPr>
          <p:txBody>
            <a:bodyPr wrap="square" rtlCol="0">
              <a:spAutoFit/>
            </a:bodyPr>
            <a:lstStyle/>
            <a:p>
              <a:pPr algn="ctr"/>
              <a:r>
                <a:rPr lang="en-US" sz="3200" dirty="0">
                  <a:solidFill>
                    <a:schemeClr val="accent6"/>
                  </a:solidFill>
                  <a:latin typeface="Kanit Light" pitchFamily="34" charset="0"/>
                  <a:ea typeface="Kanit Light" pitchFamily="34" charset="-122"/>
                  <a:cs typeface="Kanit Light" pitchFamily="34" charset="-120"/>
                </a:rPr>
                <a:t>−</a:t>
              </a:r>
              <a:endParaRPr lang="de-DE" sz="3500" dirty="0">
                <a:solidFill>
                  <a:schemeClr val="accent6"/>
                </a:solidFill>
              </a:endParaRPr>
            </a:p>
          </p:txBody>
        </p:sp>
      </p:grpSp>
      <p:grpSp>
        <p:nvGrpSpPr>
          <p:cNvPr id="27" name="Gruppieren 26">
            <a:extLst>
              <a:ext uri="{FF2B5EF4-FFF2-40B4-BE49-F238E27FC236}">
                <a16:creationId xmlns:a16="http://schemas.microsoft.com/office/drawing/2014/main" id="{F64A361B-1294-4BE4-986C-0436D661C4E7}"/>
              </a:ext>
            </a:extLst>
          </p:cNvPr>
          <p:cNvGrpSpPr/>
          <p:nvPr/>
        </p:nvGrpSpPr>
        <p:grpSpPr>
          <a:xfrm>
            <a:off x="644446" y="3885383"/>
            <a:ext cx="5339820" cy="1721610"/>
            <a:chOff x="661475" y="3847851"/>
            <a:chExt cx="5339820" cy="1792993"/>
          </a:xfrm>
        </p:grpSpPr>
        <p:pic>
          <p:nvPicPr>
            <p:cNvPr id="15" name="Image 2" descr="preencoded.png">
              <a:extLst>
                <a:ext uri="{FF2B5EF4-FFF2-40B4-BE49-F238E27FC236}">
                  <a16:creationId xmlns:a16="http://schemas.microsoft.com/office/drawing/2014/main" id="{DED461CC-B990-4EBC-86A6-FB25828A3A7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1475" y="3847851"/>
              <a:ext cx="5339820" cy="1792993"/>
            </a:xfrm>
            <a:prstGeom prst="rect">
              <a:avLst/>
            </a:prstGeom>
          </p:spPr>
        </p:pic>
        <p:sp>
          <p:nvSpPr>
            <p:cNvPr id="16" name="Text 5">
              <a:extLst>
                <a:ext uri="{FF2B5EF4-FFF2-40B4-BE49-F238E27FC236}">
                  <a16:creationId xmlns:a16="http://schemas.microsoft.com/office/drawing/2014/main" id="{8AD16EED-4258-444F-A8C0-33C5E2DEFC98}"/>
                </a:ext>
              </a:extLst>
            </p:cNvPr>
            <p:cNvSpPr/>
            <p:nvPr/>
          </p:nvSpPr>
          <p:spPr>
            <a:xfrm>
              <a:off x="1451728" y="4071045"/>
              <a:ext cx="4335160" cy="295275"/>
            </a:xfrm>
            <a:prstGeom prst="rect">
              <a:avLst/>
            </a:prstGeom>
            <a:noFill/>
            <a:ln/>
          </p:spPr>
          <p:txBody>
            <a:bodyPr wrap="none" lIns="0" tIns="0" rIns="0" bIns="0" rtlCol="0" anchor="t"/>
            <a:lstStyle/>
            <a:p>
              <a:pPr marL="0" indent="0" algn="l">
                <a:lnSpc>
                  <a:spcPct val="104000"/>
                </a:lnSpc>
                <a:buNone/>
              </a:pPr>
              <a:r>
                <a:rPr lang="en-US" sz="1850" dirty="0">
                  <a:solidFill>
                    <a:srgbClr val="1F1F1E"/>
                  </a:solidFill>
                  <a:latin typeface="Kanit Light" pitchFamily="34" charset="0"/>
                  <a:ea typeface="Kanit Light" pitchFamily="34" charset="-122"/>
                  <a:cs typeface="Kanit Light" pitchFamily="34" charset="-120"/>
                </a:rPr>
                <a:t>≈ 46.000 €</a:t>
              </a:r>
              <a:endParaRPr lang="en-US" sz="1850" dirty="0"/>
            </a:p>
          </p:txBody>
        </p:sp>
        <p:sp>
          <p:nvSpPr>
            <p:cNvPr id="17" name="Text 6">
              <a:extLst>
                <a:ext uri="{FF2B5EF4-FFF2-40B4-BE49-F238E27FC236}">
                  <a16:creationId xmlns:a16="http://schemas.microsoft.com/office/drawing/2014/main" id="{6354F155-58B8-4799-B0FB-F3D869FE10FE}"/>
                </a:ext>
              </a:extLst>
            </p:cNvPr>
            <p:cNvSpPr/>
            <p:nvPr/>
          </p:nvSpPr>
          <p:spPr>
            <a:xfrm>
              <a:off x="977479" y="4479727"/>
              <a:ext cx="4809409" cy="907256"/>
            </a:xfrm>
            <a:prstGeom prst="rect">
              <a:avLst/>
            </a:prstGeom>
            <a:noFill/>
            <a:ln/>
          </p:spPr>
          <p:txBody>
            <a:bodyPr wrap="square" lIns="0" tIns="0" rIns="0" bIns="0" rtlCol="0" anchor="t">
              <a:normAutofit/>
            </a:bodyPr>
            <a:lstStyle/>
            <a:p>
              <a:pPr marL="0" indent="0" algn="l">
                <a:lnSpc>
                  <a:spcPct val="133000"/>
                </a:lnSpc>
                <a:buNone/>
              </a:pPr>
              <a:r>
                <a:rPr lang="de-DE" sz="1450" dirty="0">
                  <a:latin typeface="Martel Sans" panose="020B0604020202020204" charset="0"/>
                  <a:cs typeface="Martel Sans" panose="020B0604020202020204" charset="0"/>
                </a:rPr>
                <a:t>Anstieg durch kurzfristige Anschaffungen und Unterhaltungsaufwendungen</a:t>
              </a:r>
              <a:endParaRPr lang="en-US" sz="1450" dirty="0">
                <a:latin typeface="Martel Sans" panose="020B0604020202020204" charset="0"/>
                <a:cs typeface="Martel Sans" panose="020B0604020202020204" charset="0"/>
              </a:endParaRPr>
            </a:p>
          </p:txBody>
        </p:sp>
        <p:sp>
          <p:nvSpPr>
            <p:cNvPr id="22" name="Textfeld 21">
              <a:extLst>
                <a:ext uri="{FF2B5EF4-FFF2-40B4-BE49-F238E27FC236}">
                  <a16:creationId xmlns:a16="http://schemas.microsoft.com/office/drawing/2014/main" id="{D7DEB632-BBDB-4EBB-917D-C75798EFD123}"/>
                </a:ext>
              </a:extLst>
            </p:cNvPr>
            <p:cNvSpPr txBox="1"/>
            <p:nvPr/>
          </p:nvSpPr>
          <p:spPr>
            <a:xfrm>
              <a:off x="876186" y="3899792"/>
              <a:ext cx="509554" cy="646331"/>
            </a:xfrm>
            <a:prstGeom prst="rect">
              <a:avLst/>
            </a:prstGeom>
            <a:noFill/>
          </p:spPr>
          <p:txBody>
            <a:bodyPr wrap="square" rtlCol="0">
              <a:spAutoFit/>
            </a:bodyPr>
            <a:lstStyle/>
            <a:p>
              <a:pPr algn="ctr"/>
              <a:r>
                <a:rPr lang="en-US" sz="3600" dirty="0">
                  <a:solidFill>
                    <a:srgbClr val="FF0000"/>
                  </a:solidFill>
                  <a:latin typeface="Kanit Light" pitchFamily="34" charset="0"/>
                  <a:ea typeface="Kanit Light" pitchFamily="34" charset="-122"/>
                  <a:cs typeface="Kanit Light" pitchFamily="34" charset="-120"/>
                </a:rPr>
                <a:t>+ </a:t>
              </a:r>
              <a:endParaRPr lang="de-DE" sz="3500" dirty="0">
                <a:solidFill>
                  <a:srgbClr val="FF0000"/>
                </a:solidFill>
              </a:endParaRPr>
            </a:p>
          </p:txBody>
        </p:sp>
      </p:grpSp>
      <p:grpSp>
        <p:nvGrpSpPr>
          <p:cNvPr id="30" name="Gruppieren 29">
            <a:extLst>
              <a:ext uri="{FF2B5EF4-FFF2-40B4-BE49-F238E27FC236}">
                <a16:creationId xmlns:a16="http://schemas.microsoft.com/office/drawing/2014/main" id="{3FB532A0-683D-43CC-9FC2-A9E673F6C21F}"/>
              </a:ext>
            </a:extLst>
          </p:cNvPr>
          <p:cNvGrpSpPr/>
          <p:nvPr/>
        </p:nvGrpSpPr>
        <p:grpSpPr>
          <a:xfrm>
            <a:off x="6190300" y="3885382"/>
            <a:ext cx="5339919" cy="1792993"/>
            <a:chOff x="6190300" y="3857768"/>
            <a:chExt cx="5339919" cy="1820607"/>
          </a:xfrm>
        </p:grpSpPr>
        <p:pic>
          <p:nvPicPr>
            <p:cNvPr id="18" name="Image 3" descr="preencoded.png">
              <a:extLst>
                <a:ext uri="{FF2B5EF4-FFF2-40B4-BE49-F238E27FC236}">
                  <a16:creationId xmlns:a16="http://schemas.microsoft.com/office/drawing/2014/main" id="{2E293D1D-2337-4600-9C7B-36F3A1E6CD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90300" y="3857768"/>
              <a:ext cx="5339919" cy="1748125"/>
            </a:xfrm>
            <a:prstGeom prst="rect">
              <a:avLst/>
            </a:prstGeom>
          </p:spPr>
        </p:pic>
        <p:sp>
          <p:nvSpPr>
            <p:cNvPr id="19" name="Text 7">
              <a:extLst>
                <a:ext uri="{FF2B5EF4-FFF2-40B4-BE49-F238E27FC236}">
                  <a16:creationId xmlns:a16="http://schemas.microsoft.com/office/drawing/2014/main" id="{43852329-A748-48C2-BBF9-B37CE718B95D}"/>
                </a:ext>
              </a:extLst>
            </p:cNvPr>
            <p:cNvSpPr/>
            <p:nvPr/>
          </p:nvSpPr>
          <p:spPr>
            <a:xfrm>
              <a:off x="7013542" y="4071045"/>
              <a:ext cx="4302272" cy="292583"/>
            </a:xfrm>
            <a:prstGeom prst="rect">
              <a:avLst/>
            </a:prstGeom>
            <a:noFill/>
            <a:ln/>
          </p:spPr>
          <p:txBody>
            <a:bodyPr wrap="none" lIns="0" tIns="0" rIns="0" bIns="0" rtlCol="0" anchor="t"/>
            <a:lstStyle/>
            <a:p>
              <a:pPr marL="0" indent="0" algn="l">
                <a:lnSpc>
                  <a:spcPct val="104000"/>
                </a:lnSpc>
                <a:buNone/>
              </a:pPr>
              <a:r>
                <a:rPr lang="en-US" sz="1850" dirty="0">
                  <a:solidFill>
                    <a:srgbClr val="1F1F1E"/>
                  </a:solidFill>
                  <a:latin typeface="Kanit Light" pitchFamily="34" charset="0"/>
                  <a:ea typeface="Kanit Light" pitchFamily="34" charset="-122"/>
                  <a:cs typeface="Kanit Light" pitchFamily="34" charset="-120"/>
                </a:rPr>
                <a:t>≈ 33.000 €</a:t>
              </a:r>
              <a:endParaRPr lang="en-US" sz="1850" dirty="0"/>
            </a:p>
          </p:txBody>
        </p:sp>
        <p:sp>
          <p:nvSpPr>
            <p:cNvPr id="20" name="Text 8">
              <a:extLst>
                <a:ext uri="{FF2B5EF4-FFF2-40B4-BE49-F238E27FC236}">
                  <a16:creationId xmlns:a16="http://schemas.microsoft.com/office/drawing/2014/main" id="{98DB08A5-E2FF-4BEC-B39E-6ECFCA61DA7E}"/>
                </a:ext>
              </a:extLst>
            </p:cNvPr>
            <p:cNvSpPr/>
            <p:nvPr/>
          </p:nvSpPr>
          <p:spPr>
            <a:xfrm>
              <a:off x="6506305" y="4479728"/>
              <a:ext cx="4809509" cy="1198647"/>
            </a:xfrm>
            <a:prstGeom prst="rect">
              <a:avLst/>
            </a:prstGeom>
            <a:noFill/>
            <a:ln/>
          </p:spPr>
          <p:txBody>
            <a:bodyPr wrap="square" lIns="0" tIns="0" rIns="0" bIns="0" rtlCol="0" anchor="t">
              <a:normAutofit/>
            </a:bodyPr>
            <a:lstStyle/>
            <a:p>
              <a:pPr marL="0" indent="0" algn="l">
                <a:lnSpc>
                  <a:spcPct val="133000"/>
                </a:lnSpc>
                <a:buNone/>
              </a:pPr>
              <a:r>
                <a:rPr lang="de-DE" sz="1450" dirty="0">
                  <a:latin typeface="Martel Sans" panose="020B0604020202020204" charset="0"/>
                  <a:cs typeface="Martel Sans" panose="020B0604020202020204" charset="0"/>
                </a:rPr>
                <a:t>Nicht geplante Abschreibung aufgrund einer unbefristeten Niederschlagung</a:t>
              </a:r>
              <a:endParaRPr lang="en-US" sz="1450" dirty="0">
                <a:latin typeface="Martel Sans" panose="020B0604020202020204" charset="0"/>
                <a:cs typeface="Martel Sans" panose="020B0604020202020204" charset="0"/>
              </a:endParaRPr>
            </a:p>
          </p:txBody>
        </p:sp>
        <p:sp>
          <p:nvSpPr>
            <p:cNvPr id="23" name="Textfeld 22">
              <a:extLst>
                <a:ext uri="{FF2B5EF4-FFF2-40B4-BE49-F238E27FC236}">
                  <a16:creationId xmlns:a16="http://schemas.microsoft.com/office/drawing/2014/main" id="{3A85C014-0667-4715-952A-D5C70B8293AD}"/>
                </a:ext>
              </a:extLst>
            </p:cNvPr>
            <p:cNvSpPr txBox="1"/>
            <p:nvPr/>
          </p:nvSpPr>
          <p:spPr>
            <a:xfrm>
              <a:off x="6503988" y="3892097"/>
              <a:ext cx="509554" cy="646331"/>
            </a:xfrm>
            <a:prstGeom prst="rect">
              <a:avLst/>
            </a:prstGeom>
            <a:noFill/>
          </p:spPr>
          <p:txBody>
            <a:bodyPr wrap="square" rtlCol="0">
              <a:spAutoFit/>
            </a:bodyPr>
            <a:lstStyle/>
            <a:p>
              <a:pPr algn="ctr"/>
              <a:r>
                <a:rPr lang="en-US" sz="3600" dirty="0">
                  <a:solidFill>
                    <a:srgbClr val="FF0000"/>
                  </a:solidFill>
                  <a:latin typeface="Kanit Light" pitchFamily="34" charset="0"/>
                  <a:ea typeface="Kanit Light" pitchFamily="34" charset="-122"/>
                  <a:cs typeface="Kanit Light" pitchFamily="34" charset="-120"/>
                </a:rPr>
                <a:t>+ </a:t>
              </a:r>
              <a:endParaRPr lang="de-DE" sz="3500" dirty="0">
                <a:solidFill>
                  <a:srgbClr val="FF0000"/>
                </a:solidFill>
              </a:endParaRPr>
            </a:p>
          </p:txBody>
        </p:sp>
      </p:grpSp>
      <p:grpSp>
        <p:nvGrpSpPr>
          <p:cNvPr id="29" name="Gruppieren 28">
            <a:extLst>
              <a:ext uri="{FF2B5EF4-FFF2-40B4-BE49-F238E27FC236}">
                <a16:creationId xmlns:a16="http://schemas.microsoft.com/office/drawing/2014/main" id="{47F910AD-DC03-4371-93F6-D0AED7144BAB}"/>
              </a:ext>
            </a:extLst>
          </p:cNvPr>
          <p:cNvGrpSpPr/>
          <p:nvPr/>
        </p:nvGrpSpPr>
        <p:grpSpPr>
          <a:xfrm>
            <a:off x="6190301" y="1922859"/>
            <a:ext cx="5339919" cy="1744762"/>
            <a:chOff x="6190301" y="1922859"/>
            <a:chExt cx="5339919" cy="1744762"/>
          </a:xfrm>
        </p:grpSpPr>
        <p:pic>
          <p:nvPicPr>
            <p:cNvPr id="12" name="Image 1" descr="preencoded.png">
              <a:extLst>
                <a:ext uri="{FF2B5EF4-FFF2-40B4-BE49-F238E27FC236}">
                  <a16:creationId xmlns:a16="http://schemas.microsoft.com/office/drawing/2014/main" id="{0D29088C-8BED-40EE-9C60-9583907A588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90301" y="1922859"/>
              <a:ext cx="5339919" cy="1744762"/>
            </a:xfrm>
            <a:prstGeom prst="rect">
              <a:avLst/>
            </a:prstGeom>
          </p:spPr>
        </p:pic>
        <p:sp>
          <p:nvSpPr>
            <p:cNvPr id="13" name="Text 3">
              <a:extLst>
                <a:ext uri="{FF2B5EF4-FFF2-40B4-BE49-F238E27FC236}">
                  <a16:creationId xmlns:a16="http://schemas.microsoft.com/office/drawing/2014/main" id="{C34D02EB-BB02-443B-9D67-E33164F5A7FF}"/>
                </a:ext>
              </a:extLst>
            </p:cNvPr>
            <p:cNvSpPr/>
            <p:nvPr/>
          </p:nvSpPr>
          <p:spPr>
            <a:xfrm>
              <a:off x="7120745" y="2156172"/>
              <a:ext cx="4302272" cy="295275"/>
            </a:xfrm>
            <a:prstGeom prst="rect">
              <a:avLst/>
            </a:prstGeom>
            <a:noFill/>
            <a:ln/>
          </p:spPr>
          <p:txBody>
            <a:bodyPr wrap="none" lIns="0" tIns="0" rIns="0" bIns="0" rtlCol="0" anchor="t"/>
            <a:lstStyle/>
            <a:p>
              <a:pPr marL="0" indent="0" algn="l">
                <a:lnSpc>
                  <a:spcPct val="104000"/>
                </a:lnSpc>
                <a:buNone/>
              </a:pPr>
              <a:r>
                <a:rPr lang="en-US" sz="1850" dirty="0">
                  <a:solidFill>
                    <a:srgbClr val="1F1F1E"/>
                  </a:solidFill>
                  <a:latin typeface="Kanit Light" pitchFamily="34" charset="0"/>
                  <a:ea typeface="Kanit Light" pitchFamily="34" charset="-122"/>
                  <a:cs typeface="Kanit Light" pitchFamily="34" charset="-120"/>
                </a:rPr>
                <a:t>≈ 100.000 €</a:t>
              </a:r>
              <a:endParaRPr lang="en-US" sz="1850" dirty="0"/>
            </a:p>
          </p:txBody>
        </p:sp>
        <p:sp>
          <p:nvSpPr>
            <p:cNvPr id="14" name="Text 4">
              <a:extLst>
                <a:ext uri="{FF2B5EF4-FFF2-40B4-BE49-F238E27FC236}">
                  <a16:creationId xmlns:a16="http://schemas.microsoft.com/office/drawing/2014/main" id="{A3798055-0FFD-401C-8151-52217E0FE2CA}"/>
                </a:ext>
              </a:extLst>
            </p:cNvPr>
            <p:cNvSpPr/>
            <p:nvPr/>
          </p:nvSpPr>
          <p:spPr>
            <a:xfrm>
              <a:off x="6506305" y="2545953"/>
              <a:ext cx="4809509" cy="1121668"/>
            </a:xfrm>
            <a:prstGeom prst="rect">
              <a:avLst/>
            </a:prstGeom>
            <a:noFill/>
            <a:ln/>
          </p:spPr>
          <p:txBody>
            <a:bodyPr wrap="square" lIns="0" tIns="0" rIns="0" bIns="0" rtlCol="0" anchor="t">
              <a:normAutofit/>
            </a:bodyPr>
            <a:lstStyle/>
            <a:p>
              <a:pPr marL="0" indent="0" algn="l">
                <a:lnSpc>
                  <a:spcPct val="133000"/>
                </a:lnSpc>
                <a:buNone/>
              </a:pPr>
              <a:r>
                <a:rPr lang="de-DE" sz="1250" dirty="0"/>
                <a:t>geringere Prognosekosten insbesondere aus bereits erfolgten Mittelabflüssen (z. B. laufende Kostenbeiträge für die Kläranlage), einem Doppelansatz bei den Druckerkosten sowie den interkommunalen Kostenanteilen der Schulen der Nachbargemeinden</a:t>
              </a:r>
              <a:endParaRPr lang="en-US" sz="1250" dirty="0">
                <a:latin typeface="Martel Sans" panose="020B0604020202020204" charset="0"/>
                <a:cs typeface="Martel Sans" panose="020B0604020202020204" charset="0"/>
              </a:endParaRPr>
            </a:p>
          </p:txBody>
        </p:sp>
        <p:sp>
          <p:nvSpPr>
            <p:cNvPr id="21" name="Textfeld 20">
              <a:extLst>
                <a:ext uri="{FF2B5EF4-FFF2-40B4-BE49-F238E27FC236}">
                  <a16:creationId xmlns:a16="http://schemas.microsoft.com/office/drawing/2014/main" id="{1D7D383B-2D2C-4C51-97E5-709E218CE22B}"/>
                </a:ext>
              </a:extLst>
            </p:cNvPr>
            <p:cNvSpPr txBox="1"/>
            <p:nvPr/>
          </p:nvSpPr>
          <p:spPr>
            <a:xfrm>
              <a:off x="6516688" y="2033775"/>
              <a:ext cx="509554" cy="646331"/>
            </a:xfrm>
            <a:prstGeom prst="rect">
              <a:avLst/>
            </a:prstGeom>
            <a:noFill/>
          </p:spPr>
          <p:txBody>
            <a:bodyPr wrap="square" rtlCol="0">
              <a:spAutoFit/>
            </a:bodyPr>
            <a:lstStyle/>
            <a:p>
              <a:pPr algn="ctr"/>
              <a:r>
                <a:rPr lang="en-US" sz="3600" dirty="0">
                  <a:solidFill>
                    <a:srgbClr val="FF0000"/>
                  </a:solidFill>
                  <a:latin typeface="Kanit Light" pitchFamily="34" charset="0"/>
                  <a:ea typeface="Kanit Light" pitchFamily="34" charset="-122"/>
                  <a:cs typeface="Kanit Light" pitchFamily="34" charset="-120"/>
                </a:rPr>
                <a:t> </a:t>
              </a:r>
              <a:endParaRPr lang="de-DE" sz="3500" dirty="0">
                <a:solidFill>
                  <a:srgbClr val="FF0000"/>
                </a:solidFill>
              </a:endParaRPr>
            </a:p>
          </p:txBody>
        </p:sp>
        <p:sp>
          <p:nvSpPr>
            <p:cNvPr id="26" name="Textfeld 25">
              <a:extLst>
                <a:ext uri="{FF2B5EF4-FFF2-40B4-BE49-F238E27FC236}">
                  <a16:creationId xmlns:a16="http://schemas.microsoft.com/office/drawing/2014/main" id="{6399441F-D9D7-495B-BCEF-2928D4CD1F75}"/>
                </a:ext>
              </a:extLst>
            </p:cNvPr>
            <p:cNvSpPr txBox="1"/>
            <p:nvPr/>
          </p:nvSpPr>
          <p:spPr>
            <a:xfrm>
              <a:off x="6462128" y="1992520"/>
              <a:ext cx="509554" cy="584775"/>
            </a:xfrm>
            <a:prstGeom prst="rect">
              <a:avLst/>
            </a:prstGeom>
            <a:noFill/>
          </p:spPr>
          <p:txBody>
            <a:bodyPr wrap="square" rtlCol="0">
              <a:spAutoFit/>
            </a:bodyPr>
            <a:lstStyle/>
            <a:p>
              <a:pPr algn="ctr"/>
              <a:r>
                <a:rPr lang="en-US" sz="3200" dirty="0">
                  <a:solidFill>
                    <a:schemeClr val="accent6"/>
                  </a:solidFill>
                  <a:latin typeface="Kanit Light" pitchFamily="34" charset="0"/>
                  <a:ea typeface="Kanit Light" pitchFamily="34" charset="-122"/>
                  <a:cs typeface="Kanit Light" pitchFamily="34" charset="-120"/>
                </a:rPr>
                <a:t>−</a:t>
              </a:r>
              <a:endParaRPr lang="de-DE" sz="3500" dirty="0">
                <a:solidFill>
                  <a:schemeClr val="accent6"/>
                </a:solidFill>
              </a:endParaRPr>
            </a:p>
          </p:txBody>
        </p:sp>
      </p:grpSp>
    </p:spTree>
    <p:extLst>
      <p:ext uri="{BB962C8B-B14F-4D97-AF65-F5344CB8AC3E}">
        <p14:creationId xmlns:p14="http://schemas.microsoft.com/office/powerpoint/2010/main" val="1976636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6D9F29-A699-4CE6-9617-D0A5F93037F0}"/>
              </a:ext>
            </a:extLst>
          </p:cNvPr>
          <p:cNvSpPr>
            <a:spLocks noGrp="1"/>
          </p:cNvSpPr>
          <p:nvPr>
            <p:ph type="title"/>
          </p:nvPr>
        </p:nvSpPr>
        <p:spPr>
          <a:xfrm>
            <a:off x="838199" y="518221"/>
            <a:ext cx="10515600" cy="873622"/>
          </a:xfrm>
        </p:spPr>
        <p:txBody>
          <a:bodyPr>
            <a:normAutofit/>
          </a:bodyPr>
          <a:lstStyle/>
          <a:p>
            <a:r>
              <a:rPr lang="de-DE" dirty="0">
                <a:solidFill>
                  <a:srgbClr val="272D45"/>
                </a:solidFill>
                <a:latin typeface="Kanit Light" pitchFamily="34" charset="0"/>
                <a:cs typeface="Kanit Light" pitchFamily="34" charset="-120"/>
              </a:rPr>
              <a:t>Stand der Investitionen</a:t>
            </a:r>
          </a:p>
        </p:txBody>
      </p:sp>
      <p:sp>
        <p:nvSpPr>
          <p:cNvPr id="4" name="Datumsplatzhalter 3">
            <a:extLst>
              <a:ext uri="{FF2B5EF4-FFF2-40B4-BE49-F238E27FC236}">
                <a16:creationId xmlns:a16="http://schemas.microsoft.com/office/drawing/2014/main" id="{999A8CB3-35F2-47A1-B4CE-899C97C5FDC2}"/>
              </a:ext>
            </a:extLst>
          </p:cNvPr>
          <p:cNvSpPr>
            <a:spLocks noGrp="1"/>
          </p:cNvSpPr>
          <p:nvPr>
            <p:ph type="dt" sz="half" idx="10"/>
          </p:nvPr>
        </p:nvSpPr>
        <p:spPr/>
        <p:txBody>
          <a:bodyPr/>
          <a:lstStyle/>
          <a:p>
            <a:r>
              <a:rPr lang="de-DE"/>
              <a:t>GRS vom 29.07.2026</a:t>
            </a:r>
          </a:p>
        </p:txBody>
      </p:sp>
      <p:sp>
        <p:nvSpPr>
          <p:cNvPr id="5" name="Fußzeilenplatzhalter 4">
            <a:extLst>
              <a:ext uri="{FF2B5EF4-FFF2-40B4-BE49-F238E27FC236}">
                <a16:creationId xmlns:a16="http://schemas.microsoft.com/office/drawing/2014/main" id="{C1B1188B-DF40-45E6-A232-1844DA01FBD1}"/>
              </a:ext>
            </a:extLst>
          </p:cNvPr>
          <p:cNvSpPr>
            <a:spLocks noGrp="1"/>
          </p:cNvSpPr>
          <p:nvPr>
            <p:ph type="ftr" sz="quarter" idx="11"/>
          </p:nvPr>
        </p:nvSpPr>
        <p:spPr/>
        <p:txBody>
          <a:bodyPr/>
          <a:lstStyle/>
          <a:p>
            <a:r>
              <a:rPr lang="de-DE"/>
              <a:t>Finanzzwischenbericht 2026</a:t>
            </a:r>
          </a:p>
        </p:txBody>
      </p:sp>
      <p:sp>
        <p:nvSpPr>
          <p:cNvPr id="6" name="Foliennummernplatzhalter 5">
            <a:extLst>
              <a:ext uri="{FF2B5EF4-FFF2-40B4-BE49-F238E27FC236}">
                <a16:creationId xmlns:a16="http://schemas.microsoft.com/office/drawing/2014/main" id="{DEEB18B3-11BE-4EF8-831A-35DBA598AA1C}"/>
              </a:ext>
            </a:extLst>
          </p:cNvPr>
          <p:cNvSpPr>
            <a:spLocks noGrp="1"/>
          </p:cNvSpPr>
          <p:nvPr>
            <p:ph type="sldNum" sz="quarter" idx="12"/>
          </p:nvPr>
        </p:nvSpPr>
        <p:spPr/>
        <p:txBody>
          <a:bodyPr/>
          <a:lstStyle/>
          <a:p>
            <a:fld id="{68157797-A8E4-47EA-9C1A-7C5D6CD7EB46}" type="slidenum">
              <a:rPr lang="de-DE" smtClean="0"/>
              <a:pPr/>
              <a:t>9</a:t>
            </a:fld>
            <a:endParaRPr lang="de-DE"/>
          </a:p>
        </p:txBody>
      </p:sp>
      <p:sp>
        <p:nvSpPr>
          <p:cNvPr id="8" name="Text 1">
            <a:extLst>
              <a:ext uri="{FF2B5EF4-FFF2-40B4-BE49-F238E27FC236}">
                <a16:creationId xmlns:a16="http://schemas.microsoft.com/office/drawing/2014/main" id="{75D35764-DB55-42C9-A6E2-CC9D9F30AA95}"/>
              </a:ext>
            </a:extLst>
          </p:cNvPr>
          <p:cNvSpPr/>
          <p:nvPr/>
        </p:nvSpPr>
        <p:spPr>
          <a:xfrm>
            <a:off x="838199" y="1394761"/>
            <a:ext cx="5310253" cy="254298"/>
          </a:xfrm>
          <a:prstGeom prst="rect">
            <a:avLst/>
          </a:prstGeom>
          <a:noFill/>
          <a:ln/>
        </p:spPr>
        <p:txBody>
          <a:bodyPr wrap="none" lIns="0" tIns="0" rIns="0" bIns="0" rtlCol="0" anchor="t"/>
          <a:lstStyle/>
          <a:p>
            <a:pPr marL="0" indent="0" algn="l">
              <a:lnSpc>
                <a:spcPct val="104000"/>
              </a:lnSpc>
              <a:buNone/>
            </a:pPr>
            <a:r>
              <a:rPr lang="en-US" sz="1600" dirty="0">
                <a:solidFill>
                  <a:srgbClr val="272D45"/>
                </a:solidFill>
                <a:latin typeface="Kanit Light" pitchFamily="34" charset="0"/>
                <a:ea typeface="Kanit Light" pitchFamily="34" charset="-122"/>
                <a:cs typeface="Kanit Light" pitchFamily="34" charset="-120"/>
              </a:rPr>
              <a:t>Investitionsübersicht</a:t>
            </a:r>
            <a:endParaRPr lang="en-US" sz="1600" dirty="0"/>
          </a:p>
        </p:txBody>
      </p:sp>
      <p:sp>
        <p:nvSpPr>
          <p:cNvPr id="11" name="Text 2">
            <a:extLst>
              <a:ext uri="{FF2B5EF4-FFF2-40B4-BE49-F238E27FC236}">
                <a16:creationId xmlns:a16="http://schemas.microsoft.com/office/drawing/2014/main" id="{2CC54551-52AC-402F-81C5-FB9BD3C7C3D4}"/>
              </a:ext>
            </a:extLst>
          </p:cNvPr>
          <p:cNvSpPr/>
          <p:nvPr/>
        </p:nvSpPr>
        <p:spPr>
          <a:xfrm>
            <a:off x="1767458" y="1761473"/>
            <a:ext cx="3451635" cy="335756"/>
          </a:xfrm>
          <a:prstGeom prst="rect">
            <a:avLst/>
          </a:prstGeom>
          <a:noFill/>
          <a:ln/>
        </p:spPr>
        <p:txBody>
          <a:bodyPr wrap="none" lIns="0" tIns="0" rIns="0" bIns="0" rtlCol="0" anchor="t"/>
          <a:lstStyle/>
          <a:p>
            <a:pPr marL="0" indent="0" algn="ctr">
              <a:lnSpc>
                <a:spcPct val="83000"/>
              </a:lnSpc>
              <a:buNone/>
            </a:pPr>
            <a:r>
              <a:rPr lang="en-US" sz="2600" dirty="0">
                <a:solidFill>
                  <a:srgbClr val="2C3249"/>
                </a:solidFill>
                <a:latin typeface="Kanit Light" pitchFamily="34" charset="0"/>
                <a:ea typeface="Kanit Light" pitchFamily="34" charset="-122"/>
                <a:cs typeface="Kanit Light" pitchFamily="34" charset="-120"/>
              </a:rPr>
              <a:t>7.838.828 EUR</a:t>
            </a:r>
            <a:endParaRPr lang="en-US" sz="2600" dirty="0"/>
          </a:p>
        </p:txBody>
      </p:sp>
      <p:sp>
        <p:nvSpPr>
          <p:cNvPr id="12" name="Text 3">
            <a:extLst>
              <a:ext uri="{FF2B5EF4-FFF2-40B4-BE49-F238E27FC236}">
                <a16:creationId xmlns:a16="http://schemas.microsoft.com/office/drawing/2014/main" id="{6BF0FB61-C8EA-4EE7-AC23-6CD49C11D779}"/>
              </a:ext>
            </a:extLst>
          </p:cNvPr>
          <p:cNvSpPr/>
          <p:nvPr/>
        </p:nvSpPr>
        <p:spPr>
          <a:xfrm>
            <a:off x="838199" y="2189106"/>
            <a:ext cx="5310253" cy="158948"/>
          </a:xfrm>
          <a:prstGeom prst="rect">
            <a:avLst/>
          </a:prstGeom>
          <a:noFill/>
          <a:ln/>
        </p:spPr>
        <p:txBody>
          <a:bodyPr wrap="none" lIns="0" tIns="0" rIns="0" bIns="0" rtlCol="0" anchor="t"/>
          <a:lstStyle/>
          <a:p>
            <a:pPr marL="0" indent="0" algn="ctr">
              <a:lnSpc>
                <a:spcPct val="104000"/>
              </a:lnSpc>
              <a:buNone/>
            </a:pPr>
            <a:r>
              <a:rPr lang="en-US" sz="1000" dirty="0">
                <a:solidFill>
                  <a:srgbClr val="2C3249"/>
                </a:solidFill>
                <a:latin typeface="Kanit Light" pitchFamily="34" charset="0"/>
                <a:ea typeface="Kanit Light" pitchFamily="34" charset="-122"/>
                <a:cs typeface="Kanit Light" pitchFamily="34" charset="-120"/>
              </a:rPr>
              <a:t>Geplante Investitionen</a:t>
            </a:r>
            <a:endParaRPr lang="en-US" sz="1000" dirty="0"/>
          </a:p>
        </p:txBody>
      </p:sp>
      <p:sp>
        <p:nvSpPr>
          <p:cNvPr id="13" name="Text 4">
            <a:extLst>
              <a:ext uri="{FF2B5EF4-FFF2-40B4-BE49-F238E27FC236}">
                <a16:creationId xmlns:a16="http://schemas.microsoft.com/office/drawing/2014/main" id="{6AF18AA9-DE13-49CD-B14D-5F0A82C66FC1}"/>
              </a:ext>
            </a:extLst>
          </p:cNvPr>
          <p:cNvSpPr/>
          <p:nvPr/>
        </p:nvSpPr>
        <p:spPr>
          <a:xfrm>
            <a:off x="1767458" y="2508392"/>
            <a:ext cx="3451635" cy="335756"/>
          </a:xfrm>
          <a:prstGeom prst="rect">
            <a:avLst/>
          </a:prstGeom>
          <a:noFill/>
          <a:ln/>
        </p:spPr>
        <p:txBody>
          <a:bodyPr wrap="none" lIns="0" tIns="0" rIns="0" bIns="0" rtlCol="0" anchor="t"/>
          <a:lstStyle/>
          <a:p>
            <a:pPr marL="0" indent="0" algn="ctr">
              <a:lnSpc>
                <a:spcPct val="83000"/>
              </a:lnSpc>
              <a:buNone/>
            </a:pPr>
            <a:r>
              <a:rPr lang="en-US" sz="2600" dirty="0">
                <a:solidFill>
                  <a:srgbClr val="2C3249"/>
                </a:solidFill>
                <a:latin typeface="Kanit Light" pitchFamily="34" charset="0"/>
                <a:ea typeface="Kanit Light" pitchFamily="34" charset="-122"/>
                <a:cs typeface="Kanit Light" pitchFamily="34" charset="-120"/>
              </a:rPr>
              <a:t>1.158.741 EUR</a:t>
            </a:r>
            <a:endParaRPr lang="en-US" sz="2600" dirty="0"/>
          </a:p>
        </p:txBody>
      </p:sp>
      <p:sp>
        <p:nvSpPr>
          <p:cNvPr id="14" name="Text 5">
            <a:extLst>
              <a:ext uri="{FF2B5EF4-FFF2-40B4-BE49-F238E27FC236}">
                <a16:creationId xmlns:a16="http://schemas.microsoft.com/office/drawing/2014/main" id="{38545828-7414-4894-BAE7-AE61592B62A6}"/>
              </a:ext>
            </a:extLst>
          </p:cNvPr>
          <p:cNvSpPr/>
          <p:nvPr/>
        </p:nvSpPr>
        <p:spPr>
          <a:xfrm>
            <a:off x="838199" y="2936025"/>
            <a:ext cx="5310253" cy="158948"/>
          </a:xfrm>
          <a:prstGeom prst="rect">
            <a:avLst/>
          </a:prstGeom>
          <a:noFill/>
          <a:ln/>
        </p:spPr>
        <p:txBody>
          <a:bodyPr wrap="none" lIns="0" tIns="0" rIns="0" bIns="0" rtlCol="0" anchor="t"/>
          <a:lstStyle/>
          <a:p>
            <a:pPr marL="0" indent="0" algn="ctr">
              <a:lnSpc>
                <a:spcPct val="104000"/>
              </a:lnSpc>
              <a:buNone/>
            </a:pPr>
            <a:r>
              <a:rPr lang="en-US" sz="1000" dirty="0">
                <a:solidFill>
                  <a:srgbClr val="2C3249"/>
                </a:solidFill>
                <a:latin typeface="Kanit Light" pitchFamily="34" charset="0"/>
                <a:ea typeface="Kanit Light" pitchFamily="34" charset="-122"/>
                <a:cs typeface="Kanit Light" pitchFamily="34" charset="-120"/>
              </a:rPr>
              <a:t>Bisher abgeflossen</a:t>
            </a:r>
            <a:endParaRPr lang="en-US" sz="1000" dirty="0"/>
          </a:p>
        </p:txBody>
      </p:sp>
      <p:sp>
        <p:nvSpPr>
          <p:cNvPr id="15" name="Text 6">
            <a:extLst>
              <a:ext uri="{FF2B5EF4-FFF2-40B4-BE49-F238E27FC236}">
                <a16:creationId xmlns:a16="http://schemas.microsoft.com/office/drawing/2014/main" id="{F1517480-2D3F-4FA7-A469-1BF7DCFC8086}"/>
              </a:ext>
            </a:extLst>
          </p:cNvPr>
          <p:cNvSpPr/>
          <p:nvPr/>
        </p:nvSpPr>
        <p:spPr>
          <a:xfrm>
            <a:off x="1767458" y="3255311"/>
            <a:ext cx="3451635" cy="335756"/>
          </a:xfrm>
          <a:prstGeom prst="rect">
            <a:avLst/>
          </a:prstGeom>
          <a:noFill/>
          <a:ln/>
        </p:spPr>
        <p:txBody>
          <a:bodyPr wrap="none" lIns="0" tIns="0" rIns="0" bIns="0" rtlCol="0" anchor="t"/>
          <a:lstStyle/>
          <a:p>
            <a:pPr marL="0" indent="0" algn="ctr">
              <a:lnSpc>
                <a:spcPct val="83000"/>
              </a:lnSpc>
              <a:buNone/>
            </a:pPr>
            <a:r>
              <a:rPr lang="en-US" sz="2600" dirty="0">
                <a:solidFill>
                  <a:srgbClr val="2C3249"/>
                </a:solidFill>
                <a:latin typeface="Kanit Light" pitchFamily="34" charset="0"/>
                <a:ea typeface="Kanit Light" pitchFamily="34" charset="-122"/>
                <a:cs typeface="Kanit Light" pitchFamily="34" charset="-120"/>
              </a:rPr>
              <a:t>14,78%</a:t>
            </a:r>
            <a:endParaRPr lang="en-US" sz="2600" dirty="0"/>
          </a:p>
        </p:txBody>
      </p:sp>
      <p:sp>
        <p:nvSpPr>
          <p:cNvPr id="16" name="Text 7">
            <a:extLst>
              <a:ext uri="{FF2B5EF4-FFF2-40B4-BE49-F238E27FC236}">
                <a16:creationId xmlns:a16="http://schemas.microsoft.com/office/drawing/2014/main" id="{CE6A6D75-0ADF-4E70-95AB-AF35580B045F}"/>
              </a:ext>
            </a:extLst>
          </p:cNvPr>
          <p:cNvSpPr/>
          <p:nvPr/>
        </p:nvSpPr>
        <p:spPr>
          <a:xfrm>
            <a:off x="838199" y="3682943"/>
            <a:ext cx="5310253" cy="158948"/>
          </a:xfrm>
          <a:prstGeom prst="rect">
            <a:avLst/>
          </a:prstGeom>
          <a:noFill/>
          <a:ln/>
        </p:spPr>
        <p:txBody>
          <a:bodyPr wrap="none" lIns="0" tIns="0" rIns="0" bIns="0" rtlCol="0" anchor="t"/>
          <a:lstStyle/>
          <a:p>
            <a:pPr marL="0" indent="0" algn="ctr">
              <a:lnSpc>
                <a:spcPct val="104000"/>
              </a:lnSpc>
              <a:buNone/>
            </a:pPr>
            <a:r>
              <a:rPr lang="en-US" sz="1000" dirty="0">
                <a:solidFill>
                  <a:srgbClr val="2C3249"/>
                </a:solidFill>
                <a:latin typeface="Kanit Light" pitchFamily="34" charset="0"/>
                <a:ea typeface="Kanit Light" pitchFamily="34" charset="-122"/>
                <a:cs typeface="Kanit Light" pitchFamily="34" charset="-120"/>
              </a:rPr>
              <a:t>Ausführungsgrad</a:t>
            </a:r>
            <a:endParaRPr lang="en-US" sz="1000" dirty="0"/>
          </a:p>
        </p:txBody>
      </p:sp>
      <p:sp>
        <p:nvSpPr>
          <p:cNvPr id="17" name="Text 8">
            <a:extLst>
              <a:ext uri="{FF2B5EF4-FFF2-40B4-BE49-F238E27FC236}">
                <a16:creationId xmlns:a16="http://schemas.microsoft.com/office/drawing/2014/main" id="{5970E908-A169-434A-958B-3393F6DB2BBF}"/>
              </a:ext>
            </a:extLst>
          </p:cNvPr>
          <p:cNvSpPr/>
          <p:nvPr/>
        </p:nvSpPr>
        <p:spPr>
          <a:xfrm>
            <a:off x="838199" y="3903507"/>
            <a:ext cx="4619921" cy="729546"/>
          </a:xfrm>
          <a:prstGeom prst="rect">
            <a:avLst/>
          </a:prstGeom>
          <a:noFill/>
          <a:ln/>
        </p:spPr>
        <p:txBody>
          <a:bodyPr wrap="square" lIns="0" tIns="0" rIns="0" bIns="0" rtlCol="0" anchor="t">
            <a:noAutofit/>
          </a:bodyPr>
          <a:lstStyle/>
          <a:p>
            <a:pPr marL="0" indent="0" algn="l">
              <a:lnSpc>
                <a:spcPct val="103000"/>
              </a:lnSpc>
              <a:buNone/>
            </a:pPr>
            <a:r>
              <a:rPr lang="de-DE" sz="1000" dirty="0">
                <a:latin typeface="Martel Sans" panose="020B0604020202020204"/>
              </a:rPr>
              <a:t>Der Kategorie </a:t>
            </a:r>
            <a:r>
              <a:rPr lang="de-DE" sz="1000" b="1" dirty="0">
                <a:latin typeface="Martel Sans" panose="020B0604020202020204"/>
              </a:rPr>
              <a:t>„keine Umsetzung“</a:t>
            </a:r>
            <a:r>
              <a:rPr lang="de-DE" sz="1000" dirty="0">
                <a:latin typeface="Martel Sans" panose="020B0604020202020204"/>
              </a:rPr>
              <a:t> sind die Maßnahmen </a:t>
            </a:r>
            <a:r>
              <a:rPr lang="de-DE" sz="1000" b="1" dirty="0">
                <a:latin typeface="Martel Sans" panose="020B0604020202020204"/>
              </a:rPr>
              <a:t>„Ausbau Schillerstraße“</a:t>
            </a:r>
            <a:r>
              <a:rPr lang="de-DE" sz="1000" dirty="0">
                <a:latin typeface="Martel Sans" panose="020B0604020202020204"/>
              </a:rPr>
              <a:t> und </a:t>
            </a:r>
            <a:r>
              <a:rPr lang="de-DE" sz="1000" b="1" dirty="0">
                <a:latin typeface="Martel Sans" panose="020B0604020202020204"/>
              </a:rPr>
              <a:t>„Gewerbegebiet Breitenbaum“</a:t>
            </a:r>
            <a:r>
              <a:rPr lang="de-DE" sz="1000" dirty="0">
                <a:latin typeface="Martel Sans" panose="020B0604020202020204"/>
              </a:rPr>
              <a:t> zuzuordnen, da derzeit von einer Verschiebung in das nächste Haushaltsjahr ausgegangen wird. Zudem wurde eine ursprünglich investiv geplante Anschaffung dem konsumtiven Bereich zugeordnet.</a:t>
            </a:r>
            <a:endParaRPr lang="en-US" sz="1000" dirty="0">
              <a:highlight>
                <a:srgbClr val="FFFF00"/>
              </a:highlight>
              <a:latin typeface="Martel Sans" panose="020B0604020202020204"/>
            </a:endParaRPr>
          </a:p>
        </p:txBody>
      </p:sp>
      <p:sp>
        <p:nvSpPr>
          <p:cNvPr id="18" name="Text 9">
            <a:extLst>
              <a:ext uri="{FF2B5EF4-FFF2-40B4-BE49-F238E27FC236}">
                <a16:creationId xmlns:a16="http://schemas.microsoft.com/office/drawing/2014/main" id="{43E3E0EB-7E71-42C0-A096-42A6CC7C80C4}"/>
              </a:ext>
            </a:extLst>
          </p:cNvPr>
          <p:cNvSpPr/>
          <p:nvPr/>
        </p:nvSpPr>
        <p:spPr>
          <a:xfrm>
            <a:off x="831006" y="4685421"/>
            <a:ext cx="10868745" cy="158948"/>
          </a:xfrm>
          <a:prstGeom prst="rect">
            <a:avLst/>
          </a:prstGeom>
          <a:noFill/>
          <a:ln/>
        </p:spPr>
        <p:txBody>
          <a:bodyPr wrap="none" lIns="0" tIns="0" rIns="0" bIns="0" rtlCol="0" anchor="t"/>
          <a:lstStyle/>
          <a:p>
            <a:pPr marL="0" marR="0" lvl="0" indent="0" defTabSz="914400" eaLnBrk="1" fontAlgn="auto" latinLnBrk="0" hangingPunct="1">
              <a:lnSpc>
                <a:spcPct val="104000"/>
              </a:lnSpc>
              <a:spcBef>
                <a:spcPts val="0"/>
              </a:spcBef>
              <a:spcAft>
                <a:spcPts val="0"/>
              </a:spcAft>
              <a:buClrTx/>
              <a:buSzTx/>
              <a:buFontTx/>
              <a:buNone/>
              <a:tabLst/>
              <a:defRPr/>
            </a:pPr>
            <a:r>
              <a:rPr lang="de-DE" sz="1000" kern="0" dirty="0">
                <a:solidFill>
                  <a:srgbClr val="272D45"/>
                </a:solidFill>
                <a:latin typeface="Kanit Light" pitchFamily="34" charset="0"/>
                <a:ea typeface="Kanit Light" pitchFamily="34" charset="-122"/>
                <a:cs typeface="Kanit Light" pitchFamily="34" charset="-120"/>
              </a:rPr>
              <a:t>Übersicht der wesentlichen Investitionen (Kategorie „Umsetzung gesichert“)</a:t>
            </a:r>
            <a:endParaRPr kumimoji="0" lang="en-US" sz="1000" b="0" i="0" u="none" strike="noStrike" kern="0" cap="none" spc="0" normalizeH="0" baseline="0" noProof="0" dirty="0">
              <a:ln>
                <a:noFill/>
              </a:ln>
              <a:solidFill>
                <a:prstClr val="black"/>
              </a:solidFill>
              <a:effectLst/>
              <a:uLnTx/>
              <a:uFillTx/>
            </a:endParaRPr>
          </a:p>
        </p:txBody>
      </p:sp>
      <p:grpSp>
        <p:nvGrpSpPr>
          <p:cNvPr id="38" name="Gruppieren 37">
            <a:extLst>
              <a:ext uri="{FF2B5EF4-FFF2-40B4-BE49-F238E27FC236}">
                <a16:creationId xmlns:a16="http://schemas.microsoft.com/office/drawing/2014/main" id="{5DCE4E19-3399-4152-B707-3F4A5B51596D}"/>
              </a:ext>
            </a:extLst>
          </p:cNvPr>
          <p:cNvGrpSpPr/>
          <p:nvPr/>
        </p:nvGrpSpPr>
        <p:grpSpPr>
          <a:xfrm>
            <a:off x="6265379" y="3123021"/>
            <a:ext cx="5379684" cy="664413"/>
            <a:chOff x="6215708" y="2968935"/>
            <a:chExt cx="5385667" cy="667196"/>
          </a:xfrm>
        </p:grpSpPr>
        <p:sp>
          <p:nvSpPr>
            <p:cNvPr id="27" name="Rechteck 26">
              <a:extLst>
                <a:ext uri="{FF2B5EF4-FFF2-40B4-BE49-F238E27FC236}">
                  <a16:creationId xmlns:a16="http://schemas.microsoft.com/office/drawing/2014/main" id="{4436563F-54A3-48DB-B3D3-1A3631316F38}"/>
                </a:ext>
              </a:extLst>
            </p:cNvPr>
            <p:cNvSpPr/>
            <p:nvPr/>
          </p:nvSpPr>
          <p:spPr>
            <a:xfrm>
              <a:off x="6291123" y="2968935"/>
              <a:ext cx="5310252" cy="667196"/>
            </a:xfrm>
            <a:prstGeom prst="rect">
              <a:avLst/>
            </a:prstGeom>
            <a:gradFill flip="none" rotWithShape="1">
              <a:gsLst>
                <a:gs pos="0">
                  <a:schemeClr val="accent4">
                    <a:lumMod val="0"/>
                    <a:lumOff val="100000"/>
                  </a:schemeClr>
                </a:gs>
                <a:gs pos="51000">
                  <a:schemeClr val="accent4">
                    <a:lumMod val="60000"/>
                    <a:lumOff val="40000"/>
                  </a:schemeClr>
                </a:gs>
                <a:gs pos="100000">
                  <a:schemeClr val="bg1"/>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ext 2">
              <a:extLst>
                <a:ext uri="{FF2B5EF4-FFF2-40B4-BE49-F238E27FC236}">
                  <a16:creationId xmlns:a16="http://schemas.microsoft.com/office/drawing/2014/main" id="{72875EDF-E3B5-4FD6-928D-22571E296406}"/>
                </a:ext>
              </a:extLst>
            </p:cNvPr>
            <p:cNvSpPr/>
            <p:nvPr/>
          </p:nvSpPr>
          <p:spPr>
            <a:xfrm>
              <a:off x="6215708" y="3155773"/>
              <a:ext cx="2009660" cy="335756"/>
            </a:xfrm>
            <a:prstGeom prst="rect">
              <a:avLst/>
            </a:prstGeom>
            <a:noFill/>
            <a:ln/>
          </p:spPr>
          <p:txBody>
            <a:bodyPr wrap="none" lIns="0" tIns="0" rIns="0" bIns="0" rtlCol="0" anchor="t"/>
            <a:lstStyle/>
            <a:p>
              <a:pPr marL="0" indent="0" algn="r">
                <a:lnSpc>
                  <a:spcPct val="83000"/>
                </a:lnSpc>
                <a:buNone/>
              </a:pPr>
              <a:r>
                <a:rPr lang="en-US" sz="2600" dirty="0">
                  <a:solidFill>
                    <a:srgbClr val="2C3249"/>
                  </a:solidFill>
                  <a:latin typeface="Kanit Light" pitchFamily="34" charset="0"/>
                  <a:ea typeface="Kanit Light" pitchFamily="34" charset="-122"/>
                  <a:cs typeface="Kanit Light" pitchFamily="34" charset="-120"/>
                </a:rPr>
                <a:t>820.316 EUR</a:t>
              </a:r>
              <a:endParaRPr lang="en-US" sz="2600" dirty="0"/>
            </a:p>
          </p:txBody>
        </p:sp>
        <p:sp>
          <p:nvSpPr>
            <p:cNvPr id="30" name="Text 2">
              <a:extLst>
                <a:ext uri="{FF2B5EF4-FFF2-40B4-BE49-F238E27FC236}">
                  <a16:creationId xmlns:a16="http://schemas.microsoft.com/office/drawing/2014/main" id="{E568BEFA-4BB8-449A-9E5E-ECC76B89CA67}"/>
                </a:ext>
              </a:extLst>
            </p:cNvPr>
            <p:cNvSpPr/>
            <p:nvPr/>
          </p:nvSpPr>
          <p:spPr>
            <a:xfrm>
              <a:off x="9624890" y="3163305"/>
              <a:ext cx="1934245" cy="335756"/>
            </a:xfrm>
            <a:prstGeom prst="rect">
              <a:avLst/>
            </a:prstGeom>
            <a:noFill/>
            <a:ln/>
          </p:spPr>
          <p:txBody>
            <a:bodyPr wrap="none" lIns="0" tIns="0" rIns="0" bIns="0" rtlCol="0" anchor="t"/>
            <a:lstStyle/>
            <a:p>
              <a:pPr marL="0" indent="0">
                <a:lnSpc>
                  <a:spcPct val="83000"/>
                </a:lnSpc>
                <a:buNone/>
              </a:pPr>
              <a:r>
                <a:rPr lang="en-US" sz="2600" dirty="0">
                  <a:solidFill>
                    <a:srgbClr val="2C3249"/>
                  </a:solidFill>
                  <a:latin typeface="Kanit Light" pitchFamily="34" charset="0"/>
                  <a:ea typeface="Kanit Light" pitchFamily="34" charset="-122"/>
                  <a:cs typeface="Kanit Light" pitchFamily="34" charset="-120"/>
                </a:rPr>
                <a:t>8.812 EUR</a:t>
              </a:r>
              <a:endParaRPr lang="en-US" sz="2600" dirty="0"/>
            </a:p>
          </p:txBody>
        </p:sp>
      </p:grpSp>
      <p:grpSp>
        <p:nvGrpSpPr>
          <p:cNvPr id="39" name="Gruppieren 38">
            <a:extLst>
              <a:ext uri="{FF2B5EF4-FFF2-40B4-BE49-F238E27FC236}">
                <a16:creationId xmlns:a16="http://schemas.microsoft.com/office/drawing/2014/main" id="{66151174-773C-42E4-AAE5-9AE7998A8268}"/>
              </a:ext>
            </a:extLst>
          </p:cNvPr>
          <p:cNvGrpSpPr/>
          <p:nvPr/>
        </p:nvGrpSpPr>
        <p:grpSpPr>
          <a:xfrm>
            <a:off x="6265377" y="3805025"/>
            <a:ext cx="5379685" cy="1052175"/>
            <a:chOff x="6215707" y="3649315"/>
            <a:chExt cx="5385668" cy="1056582"/>
          </a:xfrm>
        </p:grpSpPr>
        <p:sp>
          <p:nvSpPr>
            <p:cNvPr id="31" name="Rechteck 30">
              <a:extLst>
                <a:ext uri="{FF2B5EF4-FFF2-40B4-BE49-F238E27FC236}">
                  <a16:creationId xmlns:a16="http://schemas.microsoft.com/office/drawing/2014/main" id="{2CB02488-B929-441F-B815-65A58C65123C}"/>
                </a:ext>
              </a:extLst>
            </p:cNvPr>
            <p:cNvSpPr/>
            <p:nvPr/>
          </p:nvSpPr>
          <p:spPr>
            <a:xfrm>
              <a:off x="6291123" y="3844008"/>
              <a:ext cx="5310252" cy="667196"/>
            </a:xfrm>
            <a:prstGeom prst="rect">
              <a:avLst/>
            </a:prstGeom>
            <a:gradFill flip="none" rotWithShape="1">
              <a:gsLst>
                <a:gs pos="0">
                  <a:schemeClr val="bg1"/>
                </a:gs>
                <a:gs pos="48000">
                  <a:schemeClr val="accent2">
                    <a:lumMod val="97000"/>
                    <a:lumOff val="3000"/>
                  </a:schemeClr>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Ellipse 31">
              <a:extLst>
                <a:ext uri="{FF2B5EF4-FFF2-40B4-BE49-F238E27FC236}">
                  <a16:creationId xmlns:a16="http://schemas.microsoft.com/office/drawing/2014/main" id="{95A92602-6DB9-442D-8E87-64A17D0BF14B}"/>
                </a:ext>
              </a:extLst>
            </p:cNvPr>
            <p:cNvSpPr/>
            <p:nvPr/>
          </p:nvSpPr>
          <p:spPr>
            <a:xfrm>
              <a:off x="8326527" y="3649315"/>
              <a:ext cx="1197204" cy="105658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100" dirty="0">
                  <a:latin typeface="Martel Sans" panose="020B0604020202020204"/>
                </a:rPr>
                <a:t>Keine Umsetzung </a:t>
              </a:r>
            </a:p>
          </p:txBody>
        </p:sp>
        <p:sp>
          <p:nvSpPr>
            <p:cNvPr id="33" name="Text 2">
              <a:extLst>
                <a:ext uri="{FF2B5EF4-FFF2-40B4-BE49-F238E27FC236}">
                  <a16:creationId xmlns:a16="http://schemas.microsoft.com/office/drawing/2014/main" id="{340DF911-7CF5-44BF-840E-95B500D6E356}"/>
                </a:ext>
              </a:extLst>
            </p:cNvPr>
            <p:cNvSpPr/>
            <p:nvPr/>
          </p:nvSpPr>
          <p:spPr>
            <a:xfrm>
              <a:off x="6215707" y="4038378"/>
              <a:ext cx="2009661" cy="335756"/>
            </a:xfrm>
            <a:prstGeom prst="rect">
              <a:avLst/>
            </a:prstGeom>
            <a:noFill/>
            <a:ln/>
          </p:spPr>
          <p:txBody>
            <a:bodyPr wrap="none" lIns="0" tIns="0" rIns="0" bIns="0" rtlCol="0" anchor="t"/>
            <a:lstStyle/>
            <a:p>
              <a:pPr marL="0" indent="0" algn="r">
                <a:lnSpc>
                  <a:spcPct val="83000"/>
                </a:lnSpc>
                <a:buNone/>
              </a:pPr>
              <a:r>
                <a:rPr lang="en-US" sz="2600" dirty="0">
                  <a:solidFill>
                    <a:srgbClr val="2C3249"/>
                  </a:solidFill>
                  <a:latin typeface="Kanit Light" pitchFamily="34" charset="0"/>
                  <a:ea typeface="Kanit Light" pitchFamily="34" charset="-122"/>
                  <a:cs typeface="Kanit Light" pitchFamily="34" charset="-120"/>
                </a:rPr>
                <a:t>1.360.000 EUR</a:t>
              </a:r>
              <a:endParaRPr lang="en-US" sz="2600" dirty="0"/>
            </a:p>
          </p:txBody>
        </p:sp>
        <p:sp>
          <p:nvSpPr>
            <p:cNvPr id="34" name="Text 2">
              <a:extLst>
                <a:ext uri="{FF2B5EF4-FFF2-40B4-BE49-F238E27FC236}">
                  <a16:creationId xmlns:a16="http://schemas.microsoft.com/office/drawing/2014/main" id="{894D6434-CF9A-4C04-9738-E8B3B93A3606}"/>
                </a:ext>
              </a:extLst>
            </p:cNvPr>
            <p:cNvSpPr/>
            <p:nvPr/>
          </p:nvSpPr>
          <p:spPr>
            <a:xfrm>
              <a:off x="9624890" y="4038378"/>
              <a:ext cx="1950741" cy="335756"/>
            </a:xfrm>
            <a:prstGeom prst="rect">
              <a:avLst/>
            </a:prstGeom>
            <a:noFill/>
            <a:ln/>
          </p:spPr>
          <p:txBody>
            <a:bodyPr wrap="none" lIns="0" tIns="0" rIns="0" bIns="0" rtlCol="0" anchor="t"/>
            <a:lstStyle/>
            <a:p>
              <a:pPr marL="0" indent="0">
                <a:lnSpc>
                  <a:spcPct val="83000"/>
                </a:lnSpc>
                <a:buNone/>
              </a:pPr>
              <a:r>
                <a:rPr lang="en-US" sz="2600" dirty="0">
                  <a:solidFill>
                    <a:srgbClr val="2C3249"/>
                  </a:solidFill>
                  <a:latin typeface="Kanit Light" pitchFamily="34" charset="0"/>
                  <a:ea typeface="Kanit Light" pitchFamily="34" charset="-122"/>
                  <a:cs typeface="Kanit Light" pitchFamily="34" charset="-120"/>
                </a:rPr>
                <a:t>0 EUR</a:t>
              </a:r>
              <a:endParaRPr lang="en-US" sz="2600" dirty="0"/>
            </a:p>
          </p:txBody>
        </p:sp>
      </p:grpSp>
      <p:sp>
        <p:nvSpPr>
          <p:cNvPr id="28" name="Ellipse 27">
            <a:extLst>
              <a:ext uri="{FF2B5EF4-FFF2-40B4-BE49-F238E27FC236}">
                <a16:creationId xmlns:a16="http://schemas.microsoft.com/office/drawing/2014/main" id="{822ED545-1AB0-48B7-AC2E-E5C550531343}"/>
              </a:ext>
            </a:extLst>
          </p:cNvPr>
          <p:cNvSpPr/>
          <p:nvPr/>
        </p:nvSpPr>
        <p:spPr>
          <a:xfrm>
            <a:off x="8371545" y="2929952"/>
            <a:ext cx="1195874" cy="105217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100" dirty="0">
                <a:latin typeface="Martel Sans" panose="020B0604020202020204"/>
              </a:rPr>
              <a:t>Umsetzung unter Vorbehalt</a:t>
            </a:r>
          </a:p>
        </p:txBody>
      </p:sp>
      <p:grpSp>
        <p:nvGrpSpPr>
          <p:cNvPr id="37" name="Gruppieren 36">
            <a:extLst>
              <a:ext uri="{FF2B5EF4-FFF2-40B4-BE49-F238E27FC236}">
                <a16:creationId xmlns:a16="http://schemas.microsoft.com/office/drawing/2014/main" id="{1C05C3C7-6FBD-4D54-87E1-B469C2CD373E}"/>
              </a:ext>
            </a:extLst>
          </p:cNvPr>
          <p:cNvGrpSpPr/>
          <p:nvPr/>
        </p:nvGrpSpPr>
        <p:grpSpPr>
          <a:xfrm>
            <a:off x="6198169" y="2110458"/>
            <a:ext cx="5421150" cy="1052175"/>
            <a:chOff x="6148452" y="1954748"/>
            <a:chExt cx="5427179" cy="1056582"/>
          </a:xfrm>
        </p:grpSpPr>
        <p:sp>
          <p:nvSpPr>
            <p:cNvPr id="23" name="Rechteck 22">
              <a:extLst>
                <a:ext uri="{FF2B5EF4-FFF2-40B4-BE49-F238E27FC236}">
                  <a16:creationId xmlns:a16="http://schemas.microsoft.com/office/drawing/2014/main" id="{DECE8F8A-EEDA-409B-ADCF-904ECC3B74F6}"/>
                </a:ext>
              </a:extLst>
            </p:cNvPr>
            <p:cNvSpPr/>
            <p:nvPr/>
          </p:nvSpPr>
          <p:spPr>
            <a:xfrm>
              <a:off x="6265379" y="2149441"/>
              <a:ext cx="5310252" cy="667196"/>
            </a:xfrm>
            <a:prstGeom prst="rect">
              <a:avLst/>
            </a:prstGeom>
            <a:gradFill flip="none" rotWithShape="1">
              <a:gsLst>
                <a:gs pos="0">
                  <a:schemeClr val="accent6">
                    <a:lumMod val="5000"/>
                    <a:lumOff val="95000"/>
                  </a:schemeClr>
                </a:gs>
                <a:gs pos="39000">
                  <a:schemeClr val="accent6">
                    <a:lumMod val="45000"/>
                    <a:lumOff val="55000"/>
                  </a:schemeClr>
                </a:gs>
                <a:gs pos="64000">
                  <a:schemeClr val="accent6">
                    <a:lumMod val="45000"/>
                    <a:lumOff val="55000"/>
                  </a:schemeClr>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ext 2">
              <a:extLst>
                <a:ext uri="{FF2B5EF4-FFF2-40B4-BE49-F238E27FC236}">
                  <a16:creationId xmlns:a16="http://schemas.microsoft.com/office/drawing/2014/main" id="{180BE3D1-3452-46D6-B7CC-B1BFE6508B09}"/>
                </a:ext>
              </a:extLst>
            </p:cNvPr>
            <p:cNvSpPr/>
            <p:nvPr/>
          </p:nvSpPr>
          <p:spPr>
            <a:xfrm>
              <a:off x="6148452" y="2343811"/>
              <a:ext cx="2076916" cy="335756"/>
            </a:xfrm>
            <a:prstGeom prst="rect">
              <a:avLst/>
            </a:prstGeom>
            <a:noFill/>
            <a:ln/>
          </p:spPr>
          <p:txBody>
            <a:bodyPr wrap="none" lIns="0" tIns="0" rIns="0" bIns="0" rtlCol="0" anchor="t"/>
            <a:lstStyle/>
            <a:p>
              <a:pPr marL="0" indent="0" algn="r">
                <a:lnSpc>
                  <a:spcPct val="83000"/>
                </a:lnSpc>
                <a:buNone/>
              </a:pPr>
              <a:r>
                <a:rPr lang="en-US" sz="2600" dirty="0">
                  <a:solidFill>
                    <a:srgbClr val="2C3249"/>
                  </a:solidFill>
                  <a:latin typeface="Kanit Light" pitchFamily="34" charset="0"/>
                  <a:ea typeface="Kanit Light" pitchFamily="34" charset="-122"/>
                  <a:cs typeface="Kanit Light" pitchFamily="34" charset="-120"/>
                </a:rPr>
                <a:t>4.972.762 EUR</a:t>
              </a:r>
              <a:endParaRPr lang="en-US" sz="2600" dirty="0"/>
            </a:p>
          </p:txBody>
        </p:sp>
        <p:sp>
          <p:nvSpPr>
            <p:cNvPr id="26" name="Text 2">
              <a:extLst>
                <a:ext uri="{FF2B5EF4-FFF2-40B4-BE49-F238E27FC236}">
                  <a16:creationId xmlns:a16="http://schemas.microsoft.com/office/drawing/2014/main" id="{DA732C56-C2F9-4CBD-8B1D-EC943BE53541}"/>
                </a:ext>
              </a:extLst>
            </p:cNvPr>
            <p:cNvSpPr/>
            <p:nvPr/>
          </p:nvSpPr>
          <p:spPr>
            <a:xfrm>
              <a:off x="9605913" y="2343811"/>
              <a:ext cx="1969718" cy="335756"/>
            </a:xfrm>
            <a:prstGeom prst="rect">
              <a:avLst/>
            </a:prstGeom>
            <a:noFill/>
            <a:ln/>
          </p:spPr>
          <p:txBody>
            <a:bodyPr wrap="none" lIns="0" tIns="0" rIns="0" bIns="0" rtlCol="0" anchor="t"/>
            <a:lstStyle/>
            <a:p>
              <a:pPr marL="0" indent="0">
                <a:lnSpc>
                  <a:spcPct val="83000"/>
                </a:lnSpc>
                <a:buNone/>
              </a:pPr>
              <a:r>
                <a:rPr lang="en-US" sz="2600" dirty="0">
                  <a:solidFill>
                    <a:srgbClr val="2C3249"/>
                  </a:solidFill>
                  <a:latin typeface="Kanit Light" pitchFamily="34" charset="0"/>
                  <a:ea typeface="Kanit Light" pitchFamily="34" charset="-122"/>
                  <a:cs typeface="Kanit Light" pitchFamily="34" charset="-120"/>
                </a:rPr>
                <a:t>752.785 EUR</a:t>
              </a:r>
              <a:endParaRPr lang="en-US" sz="2600" dirty="0"/>
            </a:p>
          </p:txBody>
        </p:sp>
        <p:sp>
          <p:nvSpPr>
            <p:cNvPr id="24" name="Ellipse 23">
              <a:extLst>
                <a:ext uri="{FF2B5EF4-FFF2-40B4-BE49-F238E27FC236}">
                  <a16:creationId xmlns:a16="http://schemas.microsoft.com/office/drawing/2014/main" id="{AEF22D93-D88C-47A8-956C-8341A9DC9661}"/>
                </a:ext>
              </a:extLst>
            </p:cNvPr>
            <p:cNvSpPr/>
            <p:nvPr/>
          </p:nvSpPr>
          <p:spPr>
            <a:xfrm>
              <a:off x="8300783" y="1954748"/>
              <a:ext cx="1197204" cy="10565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100" dirty="0">
                  <a:latin typeface="Martel Sans" panose="020B0604020202020204"/>
                </a:rPr>
                <a:t>Umsetzung gesichert</a:t>
              </a:r>
            </a:p>
          </p:txBody>
        </p:sp>
      </p:grpSp>
      <p:grpSp>
        <p:nvGrpSpPr>
          <p:cNvPr id="36" name="Gruppieren 35">
            <a:extLst>
              <a:ext uri="{FF2B5EF4-FFF2-40B4-BE49-F238E27FC236}">
                <a16:creationId xmlns:a16="http://schemas.microsoft.com/office/drawing/2014/main" id="{38C455EE-4914-4AF7-AF1B-0F668084AE6D}"/>
              </a:ext>
            </a:extLst>
          </p:cNvPr>
          <p:cNvGrpSpPr/>
          <p:nvPr/>
        </p:nvGrpSpPr>
        <p:grpSpPr>
          <a:xfrm>
            <a:off x="6265378" y="1235385"/>
            <a:ext cx="5379685" cy="1052175"/>
            <a:chOff x="6215708" y="1079675"/>
            <a:chExt cx="5385668" cy="1056582"/>
          </a:xfrm>
        </p:grpSpPr>
        <p:sp>
          <p:nvSpPr>
            <p:cNvPr id="19" name="Rechteck 18">
              <a:extLst>
                <a:ext uri="{FF2B5EF4-FFF2-40B4-BE49-F238E27FC236}">
                  <a16:creationId xmlns:a16="http://schemas.microsoft.com/office/drawing/2014/main" id="{BB32212C-55B1-43DE-8670-C5DBFE8893FC}"/>
                </a:ext>
              </a:extLst>
            </p:cNvPr>
            <p:cNvSpPr/>
            <p:nvPr/>
          </p:nvSpPr>
          <p:spPr>
            <a:xfrm>
              <a:off x="6265379" y="1274368"/>
              <a:ext cx="5310252" cy="667196"/>
            </a:xfrm>
            <a:prstGeom prst="rect">
              <a:avLst/>
            </a:prstGeom>
            <a:gradFill flip="none" rotWithShape="1">
              <a:gsLst>
                <a:gs pos="0">
                  <a:schemeClr val="bg1"/>
                </a:gs>
                <a:gs pos="36000">
                  <a:schemeClr val="accent6">
                    <a:lumMod val="89000"/>
                  </a:schemeClr>
                </a:gs>
                <a:gs pos="55000">
                  <a:schemeClr val="accent6">
                    <a:lumMod val="75000"/>
                  </a:schemeClr>
                </a:gs>
                <a:gs pos="97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 2">
              <a:extLst>
                <a:ext uri="{FF2B5EF4-FFF2-40B4-BE49-F238E27FC236}">
                  <a16:creationId xmlns:a16="http://schemas.microsoft.com/office/drawing/2014/main" id="{431E7B05-B390-4734-B226-4F744FD499A1}"/>
                </a:ext>
              </a:extLst>
            </p:cNvPr>
            <p:cNvSpPr/>
            <p:nvPr/>
          </p:nvSpPr>
          <p:spPr>
            <a:xfrm>
              <a:off x="6215708" y="1458334"/>
              <a:ext cx="2009660" cy="335756"/>
            </a:xfrm>
            <a:prstGeom prst="rect">
              <a:avLst/>
            </a:prstGeom>
            <a:noFill/>
            <a:ln/>
          </p:spPr>
          <p:txBody>
            <a:bodyPr wrap="none" lIns="0" tIns="0" rIns="0" bIns="0" rtlCol="0" anchor="t"/>
            <a:lstStyle/>
            <a:p>
              <a:pPr marL="0" indent="0" algn="r">
                <a:lnSpc>
                  <a:spcPct val="83000"/>
                </a:lnSpc>
                <a:buNone/>
              </a:pPr>
              <a:r>
                <a:rPr lang="en-US" sz="2600" dirty="0">
                  <a:solidFill>
                    <a:srgbClr val="2C3249"/>
                  </a:solidFill>
                  <a:latin typeface="Kanit Light" pitchFamily="34" charset="0"/>
                  <a:ea typeface="Kanit Light" pitchFamily="34" charset="-122"/>
                  <a:cs typeface="Kanit Light" pitchFamily="34" charset="-120"/>
                </a:rPr>
                <a:t>820.316 EUR</a:t>
              </a:r>
              <a:endParaRPr lang="en-US" sz="2600" dirty="0"/>
            </a:p>
          </p:txBody>
        </p:sp>
        <p:sp>
          <p:nvSpPr>
            <p:cNvPr id="22" name="Text 2">
              <a:extLst>
                <a:ext uri="{FF2B5EF4-FFF2-40B4-BE49-F238E27FC236}">
                  <a16:creationId xmlns:a16="http://schemas.microsoft.com/office/drawing/2014/main" id="{FCC0B4B4-B62A-4037-B534-F4991B5CEF84}"/>
                </a:ext>
              </a:extLst>
            </p:cNvPr>
            <p:cNvSpPr/>
            <p:nvPr/>
          </p:nvSpPr>
          <p:spPr>
            <a:xfrm>
              <a:off x="9605913" y="1467017"/>
              <a:ext cx="1995463" cy="335756"/>
            </a:xfrm>
            <a:prstGeom prst="rect">
              <a:avLst/>
            </a:prstGeom>
            <a:noFill/>
            <a:ln/>
          </p:spPr>
          <p:txBody>
            <a:bodyPr wrap="none" lIns="0" tIns="0" rIns="0" bIns="0" rtlCol="0" anchor="t"/>
            <a:lstStyle/>
            <a:p>
              <a:pPr marL="0" indent="0">
                <a:lnSpc>
                  <a:spcPct val="83000"/>
                </a:lnSpc>
                <a:buNone/>
              </a:pPr>
              <a:r>
                <a:rPr lang="en-US" sz="2600" dirty="0">
                  <a:solidFill>
                    <a:srgbClr val="2C3249"/>
                  </a:solidFill>
                  <a:latin typeface="Kanit Light" pitchFamily="34" charset="0"/>
                  <a:ea typeface="Kanit Light" pitchFamily="34" charset="-122"/>
                  <a:cs typeface="Kanit Light" pitchFamily="34" charset="-120"/>
                </a:rPr>
                <a:t>895.084 EUR</a:t>
              </a:r>
              <a:endParaRPr lang="en-US" sz="2600" dirty="0"/>
            </a:p>
          </p:txBody>
        </p:sp>
        <p:sp>
          <p:nvSpPr>
            <p:cNvPr id="20" name="Ellipse 19">
              <a:extLst>
                <a:ext uri="{FF2B5EF4-FFF2-40B4-BE49-F238E27FC236}">
                  <a16:creationId xmlns:a16="http://schemas.microsoft.com/office/drawing/2014/main" id="{07C8C124-AAA8-4F37-988B-C8EC6E35C320}"/>
                </a:ext>
              </a:extLst>
            </p:cNvPr>
            <p:cNvSpPr/>
            <p:nvPr/>
          </p:nvSpPr>
          <p:spPr>
            <a:xfrm>
              <a:off x="8300783" y="1079675"/>
              <a:ext cx="1197204" cy="1056582"/>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100" dirty="0">
                  <a:latin typeface="Martel Sans" panose="020B0604020202020204"/>
                </a:rPr>
                <a:t>umgesetzt/ </a:t>
              </a:r>
              <a:r>
                <a:rPr lang="de-DE" sz="1100" dirty="0" err="1">
                  <a:latin typeface="Martel Sans" panose="020B0604020202020204"/>
                </a:rPr>
                <a:t>abge</a:t>
              </a:r>
              <a:r>
                <a:rPr lang="de-DE" sz="1100" dirty="0">
                  <a:latin typeface="Martel Sans" panose="020B0604020202020204"/>
                </a:rPr>
                <a:t>-schlossen</a:t>
              </a:r>
            </a:p>
          </p:txBody>
        </p:sp>
      </p:grpSp>
      <p:pic>
        <p:nvPicPr>
          <p:cNvPr id="35" name="Grafik 34">
            <a:extLst>
              <a:ext uri="{FF2B5EF4-FFF2-40B4-BE49-F238E27FC236}">
                <a16:creationId xmlns:a16="http://schemas.microsoft.com/office/drawing/2014/main" id="{FEDEC643-C7E1-4389-9B7D-A31F29ECAEA1}"/>
              </a:ext>
            </a:extLst>
          </p:cNvPr>
          <p:cNvPicPr>
            <a:picLocks noChangeAspect="1"/>
          </p:cNvPicPr>
          <p:nvPr/>
        </p:nvPicPr>
        <p:blipFill>
          <a:blip r:embed="rId2"/>
          <a:stretch>
            <a:fillRect/>
          </a:stretch>
        </p:blipFill>
        <p:spPr>
          <a:xfrm>
            <a:off x="838199" y="4853246"/>
            <a:ext cx="9344025" cy="1371600"/>
          </a:xfrm>
          <a:prstGeom prst="rect">
            <a:avLst/>
          </a:prstGeom>
        </p:spPr>
      </p:pic>
      <p:sp>
        <p:nvSpPr>
          <p:cNvPr id="40" name="Text 3">
            <a:extLst>
              <a:ext uri="{FF2B5EF4-FFF2-40B4-BE49-F238E27FC236}">
                <a16:creationId xmlns:a16="http://schemas.microsoft.com/office/drawing/2014/main" id="{5A40F82D-AA07-4022-BBE9-0B3F0A6990D7}"/>
              </a:ext>
            </a:extLst>
          </p:cNvPr>
          <p:cNvSpPr/>
          <p:nvPr/>
        </p:nvSpPr>
        <p:spPr>
          <a:xfrm>
            <a:off x="6320555" y="1085101"/>
            <a:ext cx="1952250" cy="329968"/>
          </a:xfrm>
          <a:prstGeom prst="rect">
            <a:avLst/>
          </a:prstGeom>
          <a:noFill/>
          <a:ln/>
        </p:spPr>
        <p:txBody>
          <a:bodyPr wrap="none" lIns="0" tIns="0" rIns="0" bIns="0" rtlCol="0" anchor="t"/>
          <a:lstStyle/>
          <a:p>
            <a:pPr marL="0" indent="0" algn="r">
              <a:lnSpc>
                <a:spcPct val="104000"/>
              </a:lnSpc>
              <a:buNone/>
            </a:pPr>
            <a:r>
              <a:rPr lang="en-US" dirty="0" err="1">
                <a:solidFill>
                  <a:srgbClr val="2C3249"/>
                </a:solidFill>
                <a:latin typeface="Kanit Light" pitchFamily="34" charset="0"/>
                <a:ea typeface="Kanit Light" pitchFamily="34" charset="-122"/>
              </a:rPr>
              <a:t>Planzahlen</a:t>
            </a:r>
            <a:r>
              <a:rPr lang="en-US" sz="1600" dirty="0">
                <a:solidFill>
                  <a:srgbClr val="2C3249"/>
                </a:solidFill>
                <a:latin typeface="Kanit Light" pitchFamily="34" charset="0"/>
                <a:ea typeface="Kanit Light" pitchFamily="34" charset="-122"/>
                <a:cs typeface="Kanit Light" pitchFamily="34" charset="-120"/>
              </a:rPr>
              <a:t> </a:t>
            </a:r>
            <a:endParaRPr lang="en-US" sz="1600" dirty="0"/>
          </a:p>
        </p:txBody>
      </p:sp>
      <p:sp>
        <p:nvSpPr>
          <p:cNvPr id="42" name="Textfeld 41">
            <a:extLst>
              <a:ext uri="{FF2B5EF4-FFF2-40B4-BE49-F238E27FC236}">
                <a16:creationId xmlns:a16="http://schemas.microsoft.com/office/drawing/2014/main" id="{E390D3C8-8BB1-41EC-A896-9AC4FC8CC640}"/>
              </a:ext>
            </a:extLst>
          </p:cNvPr>
          <p:cNvSpPr txBox="1"/>
          <p:nvPr/>
        </p:nvSpPr>
        <p:spPr>
          <a:xfrm>
            <a:off x="9587918" y="1023970"/>
            <a:ext cx="2042890" cy="369332"/>
          </a:xfrm>
          <a:prstGeom prst="rect">
            <a:avLst/>
          </a:prstGeom>
          <a:noFill/>
        </p:spPr>
        <p:txBody>
          <a:bodyPr wrap="square">
            <a:spAutoFit/>
          </a:bodyPr>
          <a:lstStyle/>
          <a:p>
            <a:pPr marL="0" indent="0">
              <a:lnSpc>
                <a:spcPct val="104000"/>
              </a:lnSpc>
              <a:buNone/>
            </a:pPr>
            <a:r>
              <a:rPr lang="en-US" sz="1800" dirty="0" err="1">
                <a:solidFill>
                  <a:srgbClr val="2C3249"/>
                </a:solidFill>
                <a:latin typeface="Kanit Light" pitchFamily="34" charset="0"/>
                <a:ea typeface="Kanit Light" pitchFamily="34" charset="-122"/>
                <a:cs typeface="Kanit Light" pitchFamily="34" charset="-120"/>
              </a:rPr>
              <a:t>Mittelabfluss</a:t>
            </a:r>
            <a:endParaRPr lang="en-US" sz="1800" dirty="0"/>
          </a:p>
        </p:txBody>
      </p:sp>
    </p:spTree>
    <p:extLst>
      <p:ext uri="{BB962C8B-B14F-4D97-AF65-F5344CB8AC3E}">
        <p14:creationId xmlns:p14="http://schemas.microsoft.com/office/powerpoint/2010/main" val="126430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6D9F29-A699-4CE6-9617-D0A5F93037F0}"/>
              </a:ext>
            </a:extLst>
          </p:cNvPr>
          <p:cNvSpPr>
            <a:spLocks noGrp="1"/>
          </p:cNvSpPr>
          <p:nvPr>
            <p:ph type="title"/>
          </p:nvPr>
        </p:nvSpPr>
        <p:spPr>
          <a:xfrm>
            <a:off x="838199" y="564890"/>
            <a:ext cx="10515600" cy="694239"/>
          </a:xfrm>
        </p:spPr>
        <p:txBody>
          <a:bodyPr>
            <a:normAutofit fontScale="90000"/>
          </a:bodyPr>
          <a:lstStyle/>
          <a:p>
            <a:r>
              <a:rPr lang="de-DE" dirty="0">
                <a:solidFill>
                  <a:srgbClr val="272D45"/>
                </a:solidFill>
                <a:latin typeface="Kanit Light" pitchFamily="34" charset="0"/>
                <a:cs typeface="Kanit Light" pitchFamily="34" charset="-120"/>
              </a:rPr>
              <a:t>Stand der Zuschüsse u. Vermögensveräußerung</a:t>
            </a:r>
          </a:p>
        </p:txBody>
      </p:sp>
      <p:sp>
        <p:nvSpPr>
          <p:cNvPr id="4" name="Datumsplatzhalter 3">
            <a:extLst>
              <a:ext uri="{FF2B5EF4-FFF2-40B4-BE49-F238E27FC236}">
                <a16:creationId xmlns:a16="http://schemas.microsoft.com/office/drawing/2014/main" id="{999A8CB3-35F2-47A1-B4CE-899C97C5FDC2}"/>
              </a:ext>
            </a:extLst>
          </p:cNvPr>
          <p:cNvSpPr>
            <a:spLocks noGrp="1"/>
          </p:cNvSpPr>
          <p:nvPr>
            <p:ph type="dt" sz="half" idx="10"/>
          </p:nvPr>
        </p:nvSpPr>
        <p:spPr/>
        <p:txBody>
          <a:bodyPr/>
          <a:lstStyle/>
          <a:p>
            <a:r>
              <a:rPr lang="de-DE"/>
              <a:t>GRS vom 29.07.2026</a:t>
            </a:r>
          </a:p>
        </p:txBody>
      </p:sp>
      <p:sp>
        <p:nvSpPr>
          <p:cNvPr id="5" name="Fußzeilenplatzhalter 4">
            <a:extLst>
              <a:ext uri="{FF2B5EF4-FFF2-40B4-BE49-F238E27FC236}">
                <a16:creationId xmlns:a16="http://schemas.microsoft.com/office/drawing/2014/main" id="{C1B1188B-DF40-45E6-A232-1844DA01FBD1}"/>
              </a:ext>
            </a:extLst>
          </p:cNvPr>
          <p:cNvSpPr>
            <a:spLocks noGrp="1"/>
          </p:cNvSpPr>
          <p:nvPr>
            <p:ph type="ftr" sz="quarter" idx="11"/>
          </p:nvPr>
        </p:nvSpPr>
        <p:spPr/>
        <p:txBody>
          <a:bodyPr/>
          <a:lstStyle/>
          <a:p>
            <a:r>
              <a:rPr lang="de-DE"/>
              <a:t>Finanzzwischenbericht 2026</a:t>
            </a:r>
          </a:p>
        </p:txBody>
      </p:sp>
      <p:sp>
        <p:nvSpPr>
          <p:cNvPr id="6" name="Foliennummernplatzhalter 5">
            <a:extLst>
              <a:ext uri="{FF2B5EF4-FFF2-40B4-BE49-F238E27FC236}">
                <a16:creationId xmlns:a16="http://schemas.microsoft.com/office/drawing/2014/main" id="{DEEB18B3-11BE-4EF8-831A-35DBA598AA1C}"/>
              </a:ext>
            </a:extLst>
          </p:cNvPr>
          <p:cNvSpPr>
            <a:spLocks noGrp="1"/>
          </p:cNvSpPr>
          <p:nvPr>
            <p:ph type="sldNum" sz="quarter" idx="12"/>
          </p:nvPr>
        </p:nvSpPr>
        <p:spPr/>
        <p:txBody>
          <a:bodyPr/>
          <a:lstStyle/>
          <a:p>
            <a:fld id="{68157797-A8E4-47EA-9C1A-7C5D6CD7EB46}" type="slidenum">
              <a:rPr lang="de-DE" smtClean="0"/>
              <a:pPr/>
              <a:t>10</a:t>
            </a:fld>
            <a:endParaRPr lang="de-DE"/>
          </a:p>
        </p:txBody>
      </p:sp>
      <p:sp>
        <p:nvSpPr>
          <p:cNvPr id="8" name="Text 1">
            <a:extLst>
              <a:ext uri="{FF2B5EF4-FFF2-40B4-BE49-F238E27FC236}">
                <a16:creationId xmlns:a16="http://schemas.microsoft.com/office/drawing/2014/main" id="{75D35764-DB55-42C9-A6E2-CC9D9F30AA95}"/>
              </a:ext>
            </a:extLst>
          </p:cNvPr>
          <p:cNvSpPr/>
          <p:nvPr/>
        </p:nvSpPr>
        <p:spPr>
          <a:xfrm>
            <a:off x="838199" y="1394761"/>
            <a:ext cx="5310253" cy="254298"/>
          </a:xfrm>
          <a:prstGeom prst="rect">
            <a:avLst/>
          </a:prstGeom>
          <a:noFill/>
          <a:ln/>
        </p:spPr>
        <p:txBody>
          <a:bodyPr wrap="none" lIns="0" tIns="0" rIns="0" bIns="0" rtlCol="0" anchor="t"/>
          <a:lstStyle/>
          <a:p>
            <a:pPr marL="0" indent="0" algn="l">
              <a:lnSpc>
                <a:spcPct val="104000"/>
              </a:lnSpc>
              <a:buNone/>
            </a:pPr>
            <a:r>
              <a:rPr lang="en-US" sz="1600" dirty="0" err="1">
                <a:solidFill>
                  <a:srgbClr val="272D45"/>
                </a:solidFill>
                <a:latin typeface="Kanit Light" pitchFamily="34" charset="0"/>
                <a:ea typeface="Kanit Light" pitchFamily="34" charset="-122"/>
                <a:cs typeface="Kanit Light" pitchFamily="34" charset="-120"/>
              </a:rPr>
              <a:t>Übersicht</a:t>
            </a:r>
            <a:r>
              <a:rPr lang="en-US" sz="1600" dirty="0">
                <a:solidFill>
                  <a:srgbClr val="272D45"/>
                </a:solidFill>
                <a:latin typeface="Kanit Light" pitchFamily="34" charset="0"/>
                <a:ea typeface="Kanit Light" pitchFamily="34" charset="-122"/>
                <a:cs typeface="Kanit Light" pitchFamily="34" charset="-120"/>
              </a:rPr>
              <a:t> </a:t>
            </a:r>
            <a:r>
              <a:rPr lang="en-US" sz="1600" dirty="0" err="1">
                <a:solidFill>
                  <a:srgbClr val="272D45"/>
                </a:solidFill>
                <a:latin typeface="Kanit Light" pitchFamily="34" charset="0"/>
                <a:ea typeface="Kanit Light" pitchFamily="34" charset="-122"/>
                <a:cs typeface="Kanit Light" pitchFamily="34" charset="-120"/>
              </a:rPr>
              <a:t>Zuschüsse</a:t>
            </a:r>
            <a:r>
              <a:rPr lang="en-US" sz="1600" dirty="0">
                <a:solidFill>
                  <a:srgbClr val="272D45"/>
                </a:solidFill>
                <a:latin typeface="Kanit Light" pitchFamily="34" charset="0"/>
                <a:ea typeface="Kanit Light" pitchFamily="34" charset="-122"/>
                <a:cs typeface="Kanit Light" pitchFamily="34" charset="-120"/>
              </a:rPr>
              <a:t> und </a:t>
            </a:r>
            <a:r>
              <a:rPr lang="en-US" sz="1600" dirty="0" err="1">
                <a:solidFill>
                  <a:srgbClr val="272D45"/>
                </a:solidFill>
                <a:latin typeface="Kanit Light" pitchFamily="34" charset="0"/>
                <a:ea typeface="Kanit Light" pitchFamily="34" charset="-122"/>
                <a:cs typeface="Kanit Light" pitchFamily="34" charset="-120"/>
              </a:rPr>
              <a:t>Vermögensveräußerung</a:t>
            </a:r>
            <a:endParaRPr lang="en-US" sz="1600" dirty="0"/>
          </a:p>
        </p:txBody>
      </p:sp>
      <p:sp>
        <p:nvSpPr>
          <p:cNvPr id="18" name="Text 9">
            <a:extLst>
              <a:ext uri="{FF2B5EF4-FFF2-40B4-BE49-F238E27FC236}">
                <a16:creationId xmlns:a16="http://schemas.microsoft.com/office/drawing/2014/main" id="{43E3E0EB-7E71-42C0-A096-42A6CC7C80C4}"/>
              </a:ext>
            </a:extLst>
          </p:cNvPr>
          <p:cNvSpPr/>
          <p:nvPr/>
        </p:nvSpPr>
        <p:spPr>
          <a:xfrm>
            <a:off x="844227" y="4692374"/>
            <a:ext cx="10868745" cy="158948"/>
          </a:xfrm>
          <a:prstGeom prst="rect">
            <a:avLst/>
          </a:prstGeom>
          <a:noFill/>
          <a:ln/>
        </p:spPr>
        <p:txBody>
          <a:bodyPr wrap="none" lIns="0" tIns="0" rIns="0" bIns="0" rtlCol="0" anchor="t"/>
          <a:lstStyle/>
          <a:p>
            <a:pPr marL="0" marR="0" lvl="0" indent="0" defTabSz="914400" eaLnBrk="1" fontAlgn="auto" latinLnBrk="0" hangingPunct="1">
              <a:lnSpc>
                <a:spcPct val="104000"/>
              </a:lnSpc>
              <a:spcBef>
                <a:spcPts val="0"/>
              </a:spcBef>
              <a:spcAft>
                <a:spcPts val="0"/>
              </a:spcAft>
              <a:buClrTx/>
              <a:buSzTx/>
              <a:buFontTx/>
              <a:buNone/>
              <a:tabLst/>
              <a:defRPr/>
            </a:pPr>
            <a:r>
              <a:rPr lang="de-DE" sz="1000" kern="0" dirty="0">
                <a:solidFill>
                  <a:srgbClr val="272D45"/>
                </a:solidFill>
                <a:latin typeface="Kanit Light" pitchFamily="34" charset="0"/>
                <a:ea typeface="Kanit Light" pitchFamily="34" charset="-122"/>
                <a:cs typeface="Kanit Light" pitchFamily="34" charset="-120"/>
              </a:rPr>
              <a:t>Übersicht der wesentlichen Zuschüsse</a:t>
            </a:r>
            <a:endParaRPr kumimoji="0" lang="en-US" sz="1000" b="0" i="0" u="none" strike="noStrike" kern="0" cap="none" spc="0" normalizeH="0" baseline="0" noProof="0" dirty="0">
              <a:ln>
                <a:noFill/>
              </a:ln>
              <a:solidFill>
                <a:prstClr val="black"/>
              </a:solidFill>
              <a:effectLst/>
              <a:uLnTx/>
              <a:uFillTx/>
            </a:endParaRPr>
          </a:p>
        </p:txBody>
      </p:sp>
      <p:grpSp>
        <p:nvGrpSpPr>
          <p:cNvPr id="39" name="Gruppieren 38">
            <a:extLst>
              <a:ext uri="{FF2B5EF4-FFF2-40B4-BE49-F238E27FC236}">
                <a16:creationId xmlns:a16="http://schemas.microsoft.com/office/drawing/2014/main" id="{66151174-773C-42E4-AAE5-9AE7998A8268}"/>
              </a:ext>
            </a:extLst>
          </p:cNvPr>
          <p:cNvGrpSpPr/>
          <p:nvPr/>
        </p:nvGrpSpPr>
        <p:grpSpPr>
          <a:xfrm>
            <a:off x="6313546" y="3809824"/>
            <a:ext cx="5379685" cy="1052175"/>
            <a:chOff x="6215707" y="3649315"/>
            <a:chExt cx="5385668" cy="1056582"/>
          </a:xfrm>
        </p:grpSpPr>
        <p:sp>
          <p:nvSpPr>
            <p:cNvPr id="31" name="Rechteck 30">
              <a:extLst>
                <a:ext uri="{FF2B5EF4-FFF2-40B4-BE49-F238E27FC236}">
                  <a16:creationId xmlns:a16="http://schemas.microsoft.com/office/drawing/2014/main" id="{2CB02488-B929-441F-B815-65A58C65123C}"/>
                </a:ext>
              </a:extLst>
            </p:cNvPr>
            <p:cNvSpPr/>
            <p:nvPr/>
          </p:nvSpPr>
          <p:spPr>
            <a:xfrm>
              <a:off x="6291123" y="3844008"/>
              <a:ext cx="5310252" cy="667196"/>
            </a:xfrm>
            <a:prstGeom prst="rect">
              <a:avLst/>
            </a:prstGeom>
            <a:gradFill flip="none" rotWithShape="1">
              <a:gsLst>
                <a:gs pos="0">
                  <a:schemeClr val="bg1"/>
                </a:gs>
                <a:gs pos="48000">
                  <a:schemeClr val="accent2">
                    <a:lumMod val="97000"/>
                    <a:lumOff val="3000"/>
                  </a:schemeClr>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Ellipse 31">
              <a:extLst>
                <a:ext uri="{FF2B5EF4-FFF2-40B4-BE49-F238E27FC236}">
                  <a16:creationId xmlns:a16="http://schemas.microsoft.com/office/drawing/2014/main" id="{95A92602-6DB9-442D-8E87-64A17D0BF14B}"/>
                </a:ext>
              </a:extLst>
            </p:cNvPr>
            <p:cNvSpPr/>
            <p:nvPr/>
          </p:nvSpPr>
          <p:spPr>
            <a:xfrm>
              <a:off x="8326527" y="3649315"/>
              <a:ext cx="1197204" cy="105658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100" dirty="0">
                  <a:latin typeface="Martel Sans" panose="020B0604020202020204"/>
                </a:rPr>
                <a:t>Keine Umsetzung </a:t>
              </a:r>
            </a:p>
          </p:txBody>
        </p:sp>
        <p:sp>
          <p:nvSpPr>
            <p:cNvPr id="33" name="Text 2">
              <a:extLst>
                <a:ext uri="{FF2B5EF4-FFF2-40B4-BE49-F238E27FC236}">
                  <a16:creationId xmlns:a16="http://schemas.microsoft.com/office/drawing/2014/main" id="{340DF911-7CF5-44BF-840E-95B500D6E356}"/>
                </a:ext>
              </a:extLst>
            </p:cNvPr>
            <p:cNvSpPr/>
            <p:nvPr/>
          </p:nvSpPr>
          <p:spPr>
            <a:xfrm>
              <a:off x="6215707" y="4038378"/>
              <a:ext cx="2009661" cy="335756"/>
            </a:xfrm>
            <a:prstGeom prst="rect">
              <a:avLst/>
            </a:prstGeom>
            <a:noFill/>
            <a:ln/>
          </p:spPr>
          <p:txBody>
            <a:bodyPr wrap="none" lIns="0" tIns="0" rIns="0" bIns="0" rtlCol="0" anchor="t"/>
            <a:lstStyle/>
            <a:p>
              <a:pPr marL="0" indent="0" algn="r">
                <a:lnSpc>
                  <a:spcPct val="83000"/>
                </a:lnSpc>
                <a:buNone/>
              </a:pPr>
              <a:r>
                <a:rPr lang="en-US" sz="2600" dirty="0">
                  <a:solidFill>
                    <a:srgbClr val="2C3249"/>
                  </a:solidFill>
                  <a:latin typeface="Kanit Light" pitchFamily="34" charset="0"/>
                  <a:ea typeface="Kanit Light" pitchFamily="34" charset="-122"/>
                  <a:cs typeface="Kanit Light" pitchFamily="34" charset="-120"/>
                </a:rPr>
                <a:t>450.000 EUR</a:t>
              </a:r>
              <a:endParaRPr lang="en-US" sz="2600" dirty="0"/>
            </a:p>
          </p:txBody>
        </p:sp>
        <p:sp>
          <p:nvSpPr>
            <p:cNvPr id="34" name="Text 2">
              <a:extLst>
                <a:ext uri="{FF2B5EF4-FFF2-40B4-BE49-F238E27FC236}">
                  <a16:creationId xmlns:a16="http://schemas.microsoft.com/office/drawing/2014/main" id="{894D6434-CF9A-4C04-9738-E8B3B93A3606}"/>
                </a:ext>
              </a:extLst>
            </p:cNvPr>
            <p:cNvSpPr/>
            <p:nvPr/>
          </p:nvSpPr>
          <p:spPr>
            <a:xfrm>
              <a:off x="9624890" y="4038378"/>
              <a:ext cx="1950741" cy="335756"/>
            </a:xfrm>
            <a:prstGeom prst="rect">
              <a:avLst/>
            </a:prstGeom>
            <a:noFill/>
            <a:ln/>
          </p:spPr>
          <p:txBody>
            <a:bodyPr wrap="none" lIns="0" tIns="0" rIns="0" bIns="0" rtlCol="0" anchor="t"/>
            <a:lstStyle/>
            <a:p>
              <a:pPr marL="0" indent="0">
                <a:lnSpc>
                  <a:spcPct val="83000"/>
                </a:lnSpc>
                <a:buNone/>
              </a:pPr>
              <a:r>
                <a:rPr lang="en-US" sz="2600" dirty="0">
                  <a:solidFill>
                    <a:srgbClr val="2C3249"/>
                  </a:solidFill>
                  <a:latin typeface="Kanit Light" pitchFamily="34" charset="0"/>
                  <a:ea typeface="Kanit Light" pitchFamily="34" charset="-122"/>
                  <a:cs typeface="Kanit Light" pitchFamily="34" charset="-120"/>
                </a:rPr>
                <a:t>0 EUR</a:t>
              </a:r>
              <a:endParaRPr lang="en-US" sz="2600" dirty="0"/>
            </a:p>
          </p:txBody>
        </p:sp>
      </p:grpSp>
      <p:grpSp>
        <p:nvGrpSpPr>
          <p:cNvPr id="3" name="Gruppieren 2">
            <a:extLst>
              <a:ext uri="{FF2B5EF4-FFF2-40B4-BE49-F238E27FC236}">
                <a16:creationId xmlns:a16="http://schemas.microsoft.com/office/drawing/2014/main" id="{E4289B28-A53B-4193-9554-E8B255BB3AF1}"/>
              </a:ext>
            </a:extLst>
          </p:cNvPr>
          <p:cNvGrpSpPr/>
          <p:nvPr/>
        </p:nvGrpSpPr>
        <p:grpSpPr>
          <a:xfrm>
            <a:off x="6322693" y="3036473"/>
            <a:ext cx="5379684" cy="1052175"/>
            <a:chOff x="6320067" y="3065791"/>
            <a:chExt cx="5379684" cy="1052175"/>
          </a:xfrm>
        </p:grpSpPr>
        <p:grpSp>
          <p:nvGrpSpPr>
            <p:cNvPr id="38" name="Gruppieren 37">
              <a:extLst>
                <a:ext uri="{FF2B5EF4-FFF2-40B4-BE49-F238E27FC236}">
                  <a16:creationId xmlns:a16="http://schemas.microsoft.com/office/drawing/2014/main" id="{5DCE4E19-3399-4152-B707-3F4A5B51596D}"/>
                </a:ext>
              </a:extLst>
            </p:cNvPr>
            <p:cNvGrpSpPr/>
            <p:nvPr/>
          </p:nvGrpSpPr>
          <p:grpSpPr>
            <a:xfrm>
              <a:off x="6320067" y="3258860"/>
              <a:ext cx="5379684" cy="664413"/>
              <a:chOff x="6215708" y="2968935"/>
              <a:chExt cx="5385667" cy="667196"/>
            </a:xfrm>
          </p:grpSpPr>
          <p:sp>
            <p:nvSpPr>
              <p:cNvPr id="27" name="Rechteck 26">
                <a:extLst>
                  <a:ext uri="{FF2B5EF4-FFF2-40B4-BE49-F238E27FC236}">
                    <a16:creationId xmlns:a16="http://schemas.microsoft.com/office/drawing/2014/main" id="{4436563F-54A3-48DB-B3D3-1A3631316F38}"/>
                  </a:ext>
                </a:extLst>
              </p:cNvPr>
              <p:cNvSpPr/>
              <p:nvPr/>
            </p:nvSpPr>
            <p:spPr>
              <a:xfrm>
                <a:off x="6291123" y="2968935"/>
                <a:ext cx="5310252" cy="667196"/>
              </a:xfrm>
              <a:prstGeom prst="rect">
                <a:avLst/>
              </a:prstGeom>
              <a:gradFill flip="none" rotWithShape="1">
                <a:gsLst>
                  <a:gs pos="0">
                    <a:schemeClr val="accent4">
                      <a:lumMod val="0"/>
                      <a:lumOff val="100000"/>
                    </a:schemeClr>
                  </a:gs>
                  <a:gs pos="51000">
                    <a:schemeClr val="accent4">
                      <a:lumMod val="60000"/>
                      <a:lumOff val="40000"/>
                    </a:schemeClr>
                  </a:gs>
                  <a:gs pos="100000">
                    <a:schemeClr val="bg1"/>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ext 2">
                <a:extLst>
                  <a:ext uri="{FF2B5EF4-FFF2-40B4-BE49-F238E27FC236}">
                    <a16:creationId xmlns:a16="http://schemas.microsoft.com/office/drawing/2014/main" id="{72875EDF-E3B5-4FD6-928D-22571E296406}"/>
                  </a:ext>
                </a:extLst>
              </p:cNvPr>
              <p:cNvSpPr/>
              <p:nvPr/>
            </p:nvSpPr>
            <p:spPr>
              <a:xfrm>
                <a:off x="6215708" y="3155773"/>
                <a:ext cx="2009660" cy="335756"/>
              </a:xfrm>
              <a:prstGeom prst="rect">
                <a:avLst/>
              </a:prstGeom>
              <a:noFill/>
              <a:ln/>
            </p:spPr>
            <p:txBody>
              <a:bodyPr wrap="none" lIns="0" tIns="0" rIns="0" bIns="0" rtlCol="0" anchor="t"/>
              <a:lstStyle/>
              <a:p>
                <a:pPr marL="0" indent="0" algn="r">
                  <a:lnSpc>
                    <a:spcPct val="83000"/>
                  </a:lnSpc>
                  <a:buNone/>
                </a:pPr>
                <a:r>
                  <a:rPr lang="en-US" sz="2600" dirty="0">
                    <a:solidFill>
                      <a:srgbClr val="2C3249"/>
                    </a:solidFill>
                    <a:latin typeface="Kanit Light" pitchFamily="34" charset="0"/>
                    <a:ea typeface="Kanit Light" pitchFamily="34" charset="-122"/>
                    <a:cs typeface="Kanit Light" pitchFamily="34" charset="-120"/>
                  </a:rPr>
                  <a:t>337.500 EUR</a:t>
                </a:r>
                <a:endParaRPr lang="en-US" sz="2600" dirty="0"/>
              </a:p>
            </p:txBody>
          </p:sp>
          <p:sp>
            <p:nvSpPr>
              <p:cNvPr id="30" name="Text 2">
                <a:extLst>
                  <a:ext uri="{FF2B5EF4-FFF2-40B4-BE49-F238E27FC236}">
                    <a16:creationId xmlns:a16="http://schemas.microsoft.com/office/drawing/2014/main" id="{E568BEFA-4BB8-449A-9E5E-ECC76B89CA67}"/>
                  </a:ext>
                </a:extLst>
              </p:cNvPr>
              <p:cNvSpPr/>
              <p:nvPr/>
            </p:nvSpPr>
            <p:spPr>
              <a:xfrm>
                <a:off x="9624890" y="3163305"/>
                <a:ext cx="1934245" cy="335756"/>
              </a:xfrm>
              <a:prstGeom prst="rect">
                <a:avLst/>
              </a:prstGeom>
              <a:noFill/>
              <a:ln/>
            </p:spPr>
            <p:txBody>
              <a:bodyPr wrap="none" lIns="0" tIns="0" rIns="0" bIns="0" rtlCol="0" anchor="t"/>
              <a:lstStyle/>
              <a:p>
                <a:pPr marL="0" indent="0">
                  <a:lnSpc>
                    <a:spcPct val="83000"/>
                  </a:lnSpc>
                  <a:buNone/>
                </a:pPr>
                <a:r>
                  <a:rPr lang="en-US" sz="2600" dirty="0">
                    <a:solidFill>
                      <a:srgbClr val="2C3249"/>
                    </a:solidFill>
                    <a:latin typeface="Kanit Light" pitchFamily="34" charset="0"/>
                    <a:ea typeface="Kanit Light" pitchFamily="34" charset="-122"/>
                    <a:cs typeface="Kanit Light" pitchFamily="34" charset="-120"/>
                  </a:rPr>
                  <a:t>0 EUR</a:t>
                </a:r>
                <a:endParaRPr lang="en-US" sz="2600" dirty="0"/>
              </a:p>
            </p:txBody>
          </p:sp>
        </p:grpSp>
        <p:sp>
          <p:nvSpPr>
            <p:cNvPr id="28" name="Ellipse 27">
              <a:extLst>
                <a:ext uri="{FF2B5EF4-FFF2-40B4-BE49-F238E27FC236}">
                  <a16:creationId xmlns:a16="http://schemas.microsoft.com/office/drawing/2014/main" id="{822ED545-1AB0-48B7-AC2E-E5C550531343}"/>
                </a:ext>
              </a:extLst>
            </p:cNvPr>
            <p:cNvSpPr/>
            <p:nvPr/>
          </p:nvSpPr>
          <p:spPr>
            <a:xfrm>
              <a:off x="8426233" y="3065791"/>
              <a:ext cx="1195874" cy="105217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100" dirty="0">
                  <a:latin typeface="Martel Sans" panose="020B0604020202020204"/>
                </a:rPr>
                <a:t>Umsetzung unter Vorbehalt</a:t>
              </a:r>
            </a:p>
          </p:txBody>
        </p:sp>
      </p:grpSp>
      <p:grpSp>
        <p:nvGrpSpPr>
          <p:cNvPr id="37" name="Gruppieren 36">
            <a:extLst>
              <a:ext uri="{FF2B5EF4-FFF2-40B4-BE49-F238E27FC236}">
                <a16:creationId xmlns:a16="http://schemas.microsoft.com/office/drawing/2014/main" id="{1C05C3C7-6FBD-4D54-87E1-B469C2CD373E}"/>
              </a:ext>
            </a:extLst>
          </p:cNvPr>
          <p:cNvGrpSpPr/>
          <p:nvPr/>
        </p:nvGrpSpPr>
        <p:grpSpPr>
          <a:xfrm>
            <a:off x="6281227" y="2227562"/>
            <a:ext cx="5421150" cy="1052175"/>
            <a:chOff x="6148452" y="1954748"/>
            <a:chExt cx="5427179" cy="1056582"/>
          </a:xfrm>
        </p:grpSpPr>
        <p:sp>
          <p:nvSpPr>
            <p:cNvPr id="23" name="Rechteck 22">
              <a:extLst>
                <a:ext uri="{FF2B5EF4-FFF2-40B4-BE49-F238E27FC236}">
                  <a16:creationId xmlns:a16="http://schemas.microsoft.com/office/drawing/2014/main" id="{DECE8F8A-EEDA-409B-ADCF-904ECC3B74F6}"/>
                </a:ext>
              </a:extLst>
            </p:cNvPr>
            <p:cNvSpPr/>
            <p:nvPr/>
          </p:nvSpPr>
          <p:spPr>
            <a:xfrm>
              <a:off x="6265379" y="2149441"/>
              <a:ext cx="5310252" cy="667196"/>
            </a:xfrm>
            <a:prstGeom prst="rect">
              <a:avLst/>
            </a:prstGeom>
            <a:gradFill flip="none" rotWithShape="1">
              <a:gsLst>
                <a:gs pos="0">
                  <a:schemeClr val="accent6">
                    <a:lumMod val="5000"/>
                    <a:lumOff val="95000"/>
                  </a:schemeClr>
                </a:gs>
                <a:gs pos="39000">
                  <a:schemeClr val="accent6">
                    <a:lumMod val="45000"/>
                    <a:lumOff val="55000"/>
                  </a:schemeClr>
                </a:gs>
                <a:gs pos="64000">
                  <a:schemeClr val="accent6">
                    <a:lumMod val="45000"/>
                    <a:lumOff val="55000"/>
                  </a:schemeClr>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ext 2">
              <a:extLst>
                <a:ext uri="{FF2B5EF4-FFF2-40B4-BE49-F238E27FC236}">
                  <a16:creationId xmlns:a16="http://schemas.microsoft.com/office/drawing/2014/main" id="{180BE3D1-3452-46D6-B7CC-B1BFE6508B09}"/>
                </a:ext>
              </a:extLst>
            </p:cNvPr>
            <p:cNvSpPr/>
            <p:nvPr/>
          </p:nvSpPr>
          <p:spPr>
            <a:xfrm>
              <a:off x="6148452" y="2343811"/>
              <a:ext cx="2076916" cy="335756"/>
            </a:xfrm>
            <a:prstGeom prst="rect">
              <a:avLst/>
            </a:prstGeom>
            <a:noFill/>
            <a:ln/>
          </p:spPr>
          <p:txBody>
            <a:bodyPr wrap="none" lIns="0" tIns="0" rIns="0" bIns="0" rtlCol="0" anchor="t"/>
            <a:lstStyle/>
            <a:p>
              <a:pPr marL="0" indent="0" algn="r">
                <a:lnSpc>
                  <a:spcPct val="83000"/>
                </a:lnSpc>
                <a:buNone/>
              </a:pPr>
              <a:r>
                <a:rPr lang="en-US" sz="2600" dirty="0">
                  <a:solidFill>
                    <a:srgbClr val="2C3249"/>
                  </a:solidFill>
                  <a:latin typeface="Kanit Light" pitchFamily="34" charset="0"/>
                  <a:ea typeface="Kanit Light" pitchFamily="34" charset="-122"/>
                  <a:cs typeface="Kanit Light" pitchFamily="34" charset="-120"/>
                </a:rPr>
                <a:t>2.168.400 EUR</a:t>
              </a:r>
              <a:endParaRPr lang="en-US" sz="2600" dirty="0"/>
            </a:p>
          </p:txBody>
        </p:sp>
        <p:sp>
          <p:nvSpPr>
            <p:cNvPr id="26" name="Text 2">
              <a:extLst>
                <a:ext uri="{FF2B5EF4-FFF2-40B4-BE49-F238E27FC236}">
                  <a16:creationId xmlns:a16="http://schemas.microsoft.com/office/drawing/2014/main" id="{DA732C56-C2F9-4CBD-8B1D-EC943BE53541}"/>
                </a:ext>
              </a:extLst>
            </p:cNvPr>
            <p:cNvSpPr/>
            <p:nvPr/>
          </p:nvSpPr>
          <p:spPr>
            <a:xfrm>
              <a:off x="9605913" y="2343811"/>
              <a:ext cx="1969718" cy="335756"/>
            </a:xfrm>
            <a:prstGeom prst="rect">
              <a:avLst/>
            </a:prstGeom>
            <a:noFill/>
            <a:ln/>
          </p:spPr>
          <p:txBody>
            <a:bodyPr wrap="none" lIns="0" tIns="0" rIns="0" bIns="0" rtlCol="0" anchor="t"/>
            <a:lstStyle/>
            <a:p>
              <a:pPr marL="0" indent="0">
                <a:lnSpc>
                  <a:spcPct val="83000"/>
                </a:lnSpc>
                <a:buNone/>
              </a:pPr>
              <a:r>
                <a:rPr lang="en-US" sz="2600" dirty="0">
                  <a:solidFill>
                    <a:srgbClr val="2C3249"/>
                  </a:solidFill>
                  <a:latin typeface="Kanit Light" pitchFamily="34" charset="0"/>
                  <a:ea typeface="Kanit Light" pitchFamily="34" charset="-122"/>
                  <a:cs typeface="Kanit Light" pitchFamily="34" charset="-120"/>
                </a:rPr>
                <a:t>127.519 EUR</a:t>
              </a:r>
              <a:endParaRPr lang="en-US" sz="2600" dirty="0"/>
            </a:p>
          </p:txBody>
        </p:sp>
        <p:sp>
          <p:nvSpPr>
            <p:cNvPr id="24" name="Ellipse 23">
              <a:extLst>
                <a:ext uri="{FF2B5EF4-FFF2-40B4-BE49-F238E27FC236}">
                  <a16:creationId xmlns:a16="http://schemas.microsoft.com/office/drawing/2014/main" id="{AEF22D93-D88C-47A8-956C-8341A9DC9661}"/>
                </a:ext>
              </a:extLst>
            </p:cNvPr>
            <p:cNvSpPr/>
            <p:nvPr/>
          </p:nvSpPr>
          <p:spPr>
            <a:xfrm>
              <a:off x="8300783" y="1954748"/>
              <a:ext cx="1197204" cy="10565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100" dirty="0">
                  <a:latin typeface="Martel Sans" panose="020B0604020202020204"/>
                </a:rPr>
                <a:t>Umsetzung gesichert</a:t>
              </a:r>
            </a:p>
          </p:txBody>
        </p:sp>
      </p:grpSp>
      <p:grpSp>
        <p:nvGrpSpPr>
          <p:cNvPr id="36" name="Gruppieren 35">
            <a:extLst>
              <a:ext uri="{FF2B5EF4-FFF2-40B4-BE49-F238E27FC236}">
                <a16:creationId xmlns:a16="http://schemas.microsoft.com/office/drawing/2014/main" id="{38C455EE-4914-4AF7-AF1B-0F668084AE6D}"/>
              </a:ext>
            </a:extLst>
          </p:cNvPr>
          <p:cNvGrpSpPr/>
          <p:nvPr/>
        </p:nvGrpSpPr>
        <p:grpSpPr>
          <a:xfrm>
            <a:off x="6322693" y="1485390"/>
            <a:ext cx="5379685" cy="1052175"/>
            <a:chOff x="6215708" y="1079675"/>
            <a:chExt cx="5385668" cy="1056582"/>
          </a:xfrm>
        </p:grpSpPr>
        <p:sp>
          <p:nvSpPr>
            <p:cNvPr id="19" name="Rechteck 18">
              <a:extLst>
                <a:ext uri="{FF2B5EF4-FFF2-40B4-BE49-F238E27FC236}">
                  <a16:creationId xmlns:a16="http://schemas.microsoft.com/office/drawing/2014/main" id="{BB32212C-55B1-43DE-8670-C5DBFE8893FC}"/>
                </a:ext>
              </a:extLst>
            </p:cNvPr>
            <p:cNvSpPr/>
            <p:nvPr/>
          </p:nvSpPr>
          <p:spPr>
            <a:xfrm>
              <a:off x="6265379" y="1274368"/>
              <a:ext cx="5310252" cy="667196"/>
            </a:xfrm>
            <a:prstGeom prst="rect">
              <a:avLst/>
            </a:prstGeom>
            <a:gradFill flip="none" rotWithShape="1">
              <a:gsLst>
                <a:gs pos="0">
                  <a:schemeClr val="bg1"/>
                </a:gs>
                <a:gs pos="36000">
                  <a:schemeClr val="accent6">
                    <a:lumMod val="89000"/>
                  </a:schemeClr>
                </a:gs>
                <a:gs pos="55000">
                  <a:schemeClr val="accent6">
                    <a:lumMod val="75000"/>
                  </a:schemeClr>
                </a:gs>
                <a:gs pos="97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 2">
              <a:extLst>
                <a:ext uri="{FF2B5EF4-FFF2-40B4-BE49-F238E27FC236}">
                  <a16:creationId xmlns:a16="http://schemas.microsoft.com/office/drawing/2014/main" id="{431E7B05-B390-4734-B226-4F744FD499A1}"/>
                </a:ext>
              </a:extLst>
            </p:cNvPr>
            <p:cNvSpPr/>
            <p:nvPr/>
          </p:nvSpPr>
          <p:spPr>
            <a:xfrm>
              <a:off x="6215708" y="1458334"/>
              <a:ext cx="2009660" cy="335756"/>
            </a:xfrm>
            <a:prstGeom prst="rect">
              <a:avLst/>
            </a:prstGeom>
            <a:noFill/>
            <a:ln/>
          </p:spPr>
          <p:txBody>
            <a:bodyPr wrap="none" lIns="0" tIns="0" rIns="0" bIns="0" rtlCol="0" anchor="t"/>
            <a:lstStyle/>
            <a:p>
              <a:pPr marL="0" indent="0" algn="r">
                <a:lnSpc>
                  <a:spcPct val="83000"/>
                </a:lnSpc>
                <a:buNone/>
              </a:pPr>
              <a:r>
                <a:rPr lang="en-US" sz="2600" dirty="0">
                  <a:solidFill>
                    <a:srgbClr val="2C3249"/>
                  </a:solidFill>
                  <a:latin typeface="Kanit Light" pitchFamily="34" charset="0"/>
                  <a:ea typeface="Kanit Light" pitchFamily="34" charset="-122"/>
                  <a:cs typeface="Kanit Light" pitchFamily="34" charset="-120"/>
                </a:rPr>
                <a:t>85.000 EUR</a:t>
              </a:r>
              <a:endParaRPr lang="en-US" sz="2600" dirty="0"/>
            </a:p>
          </p:txBody>
        </p:sp>
        <p:sp>
          <p:nvSpPr>
            <p:cNvPr id="22" name="Text 2">
              <a:extLst>
                <a:ext uri="{FF2B5EF4-FFF2-40B4-BE49-F238E27FC236}">
                  <a16:creationId xmlns:a16="http://schemas.microsoft.com/office/drawing/2014/main" id="{FCC0B4B4-B62A-4037-B534-F4991B5CEF84}"/>
                </a:ext>
              </a:extLst>
            </p:cNvPr>
            <p:cNvSpPr/>
            <p:nvPr/>
          </p:nvSpPr>
          <p:spPr>
            <a:xfrm>
              <a:off x="9605913" y="1467017"/>
              <a:ext cx="1995463" cy="335756"/>
            </a:xfrm>
            <a:prstGeom prst="rect">
              <a:avLst/>
            </a:prstGeom>
            <a:noFill/>
            <a:ln/>
          </p:spPr>
          <p:txBody>
            <a:bodyPr wrap="none" lIns="0" tIns="0" rIns="0" bIns="0" rtlCol="0" anchor="t"/>
            <a:lstStyle/>
            <a:p>
              <a:pPr marL="0" indent="0">
                <a:lnSpc>
                  <a:spcPct val="83000"/>
                </a:lnSpc>
                <a:buNone/>
              </a:pPr>
              <a:r>
                <a:rPr lang="en-US" sz="2600" dirty="0">
                  <a:solidFill>
                    <a:srgbClr val="2C3249"/>
                  </a:solidFill>
                  <a:latin typeface="Kanit Light" pitchFamily="34" charset="0"/>
                  <a:ea typeface="Kanit Light" pitchFamily="34" charset="-122"/>
                  <a:cs typeface="Kanit Light" pitchFamily="34" charset="-120"/>
                </a:rPr>
                <a:t>108.575 EUR</a:t>
              </a:r>
              <a:endParaRPr lang="en-US" sz="2600" dirty="0"/>
            </a:p>
          </p:txBody>
        </p:sp>
        <p:sp>
          <p:nvSpPr>
            <p:cNvPr id="20" name="Ellipse 19">
              <a:extLst>
                <a:ext uri="{FF2B5EF4-FFF2-40B4-BE49-F238E27FC236}">
                  <a16:creationId xmlns:a16="http://schemas.microsoft.com/office/drawing/2014/main" id="{07C8C124-AAA8-4F37-988B-C8EC6E35C320}"/>
                </a:ext>
              </a:extLst>
            </p:cNvPr>
            <p:cNvSpPr/>
            <p:nvPr/>
          </p:nvSpPr>
          <p:spPr>
            <a:xfrm>
              <a:off x="8300783" y="1079675"/>
              <a:ext cx="1197204" cy="1056582"/>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100" dirty="0">
                  <a:latin typeface="Martel Sans" panose="020B0604020202020204"/>
                </a:rPr>
                <a:t>umgesetzt/ </a:t>
              </a:r>
              <a:r>
                <a:rPr lang="de-DE" sz="1100" dirty="0" err="1">
                  <a:latin typeface="Martel Sans" panose="020B0604020202020204"/>
                </a:rPr>
                <a:t>abge</a:t>
              </a:r>
              <a:r>
                <a:rPr lang="de-DE" sz="1100" dirty="0">
                  <a:latin typeface="Martel Sans" panose="020B0604020202020204"/>
                </a:rPr>
                <a:t>-schlossen</a:t>
              </a:r>
            </a:p>
          </p:txBody>
        </p:sp>
      </p:grpSp>
      <p:sp>
        <p:nvSpPr>
          <p:cNvPr id="40" name="Text 3">
            <a:extLst>
              <a:ext uri="{FF2B5EF4-FFF2-40B4-BE49-F238E27FC236}">
                <a16:creationId xmlns:a16="http://schemas.microsoft.com/office/drawing/2014/main" id="{5A40F82D-AA07-4022-BBE9-0B3F0A6990D7}"/>
              </a:ext>
            </a:extLst>
          </p:cNvPr>
          <p:cNvSpPr/>
          <p:nvPr/>
        </p:nvSpPr>
        <p:spPr>
          <a:xfrm>
            <a:off x="6377870" y="1335106"/>
            <a:ext cx="1952250" cy="329968"/>
          </a:xfrm>
          <a:prstGeom prst="rect">
            <a:avLst/>
          </a:prstGeom>
          <a:noFill/>
          <a:ln/>
        </p:spPr>
        <p:txBody>
          <a:bodyPr wrap="none" lIns="0" tIns="0" rIns="0" bIns="0" rtlCol="0" anchor="t"/>
          <a:lstStyle/>
          <a:p>
            <a:pPr marL="0" indent="0" algn="r">
              <a:lnSpc>
                <a:spcPct val="104000"/>
              </a:lnSpc>
              <a:buNone/>
            </a:pPr>
            <a:r>
              <a:rPr lang="en-US" dirty="0" err="1">
                <a:solidFill>
                  <a:srgbClr val="2C3249"/>
                </a:solidFill>
                <a:latin typeface="Kanit Light" pitchFamily="34" charset="0"/>
                <a:ea typeface="Kanit Light" pitchFamily="34" charset="-122"/>
              </a:rPr>
              <a:t>Planzahlen</a:t>
            </a:r>
            <a:r>
              <a:rPr lang="en-US" sz="1600" dirty="0">
                <a:solidFill>
                  <a:srgbClr val="2C3249"/>
                </a:solidFill>
                <a:latin typeface="Kanit Light" pitchFamily="34" charset="0"/>
                <a:ea typeface="Kanit Light" pitchFamily="34" charset="-122"/>
                <a:cs typeface="Kanit Light" pitchFamily="34" charset="-120"/>
              </a:rPr>
              <a:t> </a:t>
            </a:r>
            <a:endParaRPr lang="en-US" sz="1600" dirty="0"/>
          </a:p>
        </p:txBody>
      </p:sp>
      <p:sp>
        <p:nvSpPr>
          <p:cNvPr id="42" name="Textfeld 41">
            <a:extLst>
              <a:ext uri="{FF2B5EF4-FFF2-40B4-BE49-F238E27FC236}">
                <a16:creationId xmlns:a16="http://schemas.microsoft.com/office/drawing/2014/main" id="{E390D3C8-8BB1-41EC-A896-9AC4FC8CC640}"/>
              </a:ext>
            </a:extLst>
          </p:cNvPr>
          <p:cNvSpPr txBox="1"/>
          <p:nvPr/>
        </p:nvSpPr>
        <p:spPr>
          <a:xfrm>
            <a:off x="9645233" y="1273975"/>
            <a:ext cx="2042890" cy="369332"/>
          </a:xfrm>
          <a:prstGeom prst="rect">
            <a:avLst/>
          </a:prstGeom>
          <a:noFill/>
        </p:spPr>
        <p:txBody>
          <a:bodyPr wrap="square">
            <a:spAutoFit/>
          </a:bodyPr>
          <a:lstStyle/>
          <a:p>
            <a:pPr marL="0" indent="0">
              <a:lnSpc>
                <a:spcPct val="104000"/>
              </a:lnSpc>
              <a:buNone/>
            </a:pPr>
            <a:r>
              <a:rPr lang="en-US" sz="1800" dirty="0" err="1">
                <a:solidFill>
                  <a:srgbClr val="2C3249"/>
                </a:solidFill>
                <a:latin typeface="Kanit Light" pitchFamily="34" charset="0"/>
                <a:ea typeface="Kanit Light" pitchFamily="34" charset="-122"/>
                <a:cs typeface="Kanit Light" pitchFamily="34" charset="-120"/>
              </a:rPr>
              <a:t>Mittelzufluss</a:t>
            </a:r>
            <a:endParaRPr lang="en-US" sz="1800" dirty="0"/>
          </a:p>
        </p:txBody>
      </p:sp>
      <p:sp>
        <p:nvSpPr>
          <p:cNvPr id="43" name="Text 2">
            <a:extLst>
              <a:ext uri="{FF2B5EF4-FFF2-40B4-BE49-F238E27FC236}">
                <a16:creationId xmlns:a16="http://schemas.microsoft.com/office/drawing/2014/main" id="{A50ECCD2-1257-4693-BF51-A7FF82CB5CC0}"/>
              </a:ext>
            </a:extLst>
          </p:cNvPr>
          <p:cNvSpPr/>
          <p:nvPr/>
        </p:nvSpPr>
        <p:spPr>
          <a:xfrm>
            <a:off x="1437105" y="1796475"/>
            <a:ext cx="3181564" cy="335756"/>
          </a:xfrm>
          <a:prstGeom prst="rect">
            <a:avLst/>
          </a:prstGeom>
          <a:noFill/>
          <a:ln/>
        </p:spPr>
        <p:txBody>
          <a:bodyPr wrap="none" lIns="0" tIns="0" rIns="0" bIns="0" rtlCol="0" anchor="t"/>
          <a:lstStyle/>
          <a:p>
            <a:pPr marL="0" marR="0" lvl="0" indent="0" algn="ctr" defTabSz="914400" eaLnBrk="1" fontAlgn="auto" latinLnBrk="0" hangingPunct="1">
              <a:lnSpc>
                <a:spcPct val="83000"/>
              </a:lnSpc>
              <a:spcBef>
                <a:spcPts val="0"/>
              </a:spcBef>
              <a:spcAft>
                <a:spcPts val="0"/>
              </a:spcAft>
              <a:buClrTx/>
              <a:buSzTx/>
              <a:buFontTx/>
              <a:buNone/>
              <a:tabLst/>
              <a:defRPr/>
            </a:pPr>
            <a:r>
              <a:rPr kumimoji="0" lang="en-US" sz="2600" b="0" i="0" u="none" strike="noStrike" kern="0" cap="none" spc="0" normalizeH="0" baseline="0" noProof="0" dirty="0">
                <a:ln>
                  <a:noFill/>
                </a:ln>
                <a:solidFill>
                  <a:srgbClr val="2C3249"/>
                </a:solidFill>
                <a:effectLst/>
                <a:uLnTx/>
                <a:uFillTx/>
                <a:latin typeface="Kanit Light" pitchFamily="34" charset="0"/>
                <a:ea typeface="Kanit Light" pitchFamily="34" charset="-122"/>
                <a:cs typeface="Kanit Light" pitchFamily="34" charset="-120"/>
              </a:rPr>
              <a:t>3.089.150 EUR</a:t>
            </a:r>
            <a:endParaRPr kumimoji="0" lang="en-US" sz="2600" b="0" i="0" u="none" strike="noStrike" kern="0" cap="none" spc="0" normalizeH="0" baseline="0" noProof="0" dirty="0">
              <a:ln>
                <a:noFill/>
              </a:ln>
              <a:solidFill>
                <a:prstClr val="black"/>
              </a:solidFill>
              <a:effectLst/>
              <a:uLnTx/>
              <a:uFillTx/>
            </a:endParaRPr>
          </a:p>
        </p:txBody>
      </p:sp>
      <p:sp>
        <p:nvSpPr>
          <p:cNvPr id="44" name="Text 3">
            <a:extLst>
              <a:ext uri="{FF2B5EF4-FFF2-40B4-BE49-F238E27FC236}">
                <a16:creationId xmlns:a16="http://schemas.microsoft.com/office/drawing/2014/main" id="{F5707DDA-4BC9-4962-9ABA-3E40AB1F4824}"/>
              </a:ext>
            </a:extLst>
          </p:cNvPr>
          <p:cNvSpPr/>
          <p:nvPr/>
        </p:nvSpPr>
        <p:spPr>
          <a:xfrm>
            <a:off x="517965" y="2191500"/>
            <a:ext cx="4894755" cy="158948"/>
          </a:xfrm>
          <a:prstGeom prst="rect">
            <a:avLst/>
          </a:prstGeom>
          <a:noFill/>
          <a:ln/>
        </p:spPr>
        <p:txBody>
          <a:bodyPr wrap="none" lIns="0" tIns="0" rIns="0" bIns="0" rtlCol="0" anchor="t"/>
          <a:lstStyle/>
          <a:p>
            <a:pPr marL="0" marR="0" lvl="0" indent="0" algn="ctr" defTabSz="914400" eaLnBrk="1" fontAlgn="auto" latinLnBrk="0" hangingPunct="1">
              <a:lnSpc>
                <a:spcPct val="104000"/>
              </a:lnSpc>
              <a:spcBef>
                <a:spcPts val="0"/>
              </a:spcBef>
              <a:spcAft>
                <a:spcPts val="0"/>
              </a:spcAft>
              <a:buClrTx/>
              <a:buSzTx/>
              <a:buFontTx/>
              <a:buNone/>
              <a:tabLst/>
              <a:defRPr/>
            </a:pPr>
            <a:r>
              <a:rPr lang="en-US" sz="1000" kern="0" dirty="0">
                <a:solidFill>
                  <a:srgbClr val="2C3249"/>
                </a:solidFill>
                <a:latin typeface="Kanit Light" pitchFamily="34" charset="0"/>
                <a:ea typeface="Kanit Light" pitchFamily="34" charset="-122"/>
                <a:cs typeface="Kanit Light" pitchFamily="34" charset="-120"/>
              </a:rPr>
              <a:t>g</a:t>
            </a:r>
            <a:r>
              <a:rPr kumimoji="0" lang="en-US" sz="1000" b="0" i="0" u="none" strike="noStrike" kern="0" cap="none" spc="0" normalizeH="0" baseline="0" noProof="0" dirty="0" err="1">
                <a:ln>
                  <a:noFill/>
                </a:ln>
                <a:solidFill>
                  <a:srgbClr val="2C3249"/>
                </a:solidFill>
                <a:effectLst/>
                <a:uLnTx/>
                <a:uFillTx/>
                <a:latin typeface="Kanit Light" pitchFamily="34" charset="0"/>
                <a:ea typeface="Kanit Light" pitchFamily="34" charset="-122"/>
                <a:cs typeface="Kanit Light" pitchFamily="34" charset="-120"/>
              </a:rPr>
              <a:t>eplante</a:t>
            </a:r>
            <a:r>
              <a:rPr kumimoji="0" lang="en-US" sz="1000" b="0" i="0" u="none" strike="noStrike" kern="0" cap="none" spc="0" normalizeH="0" baseline="0" noProof="0" dirty="0">
                <a:ln>
                  <a:noFill/>
                </a:ln>
                <a:solidFill>
                  <a:srgbClr val="2C3249"/>
                </a:solidFill>
                <a:effectLst/>
                <a:uLnTx/>
                <a:uFillTx/>
                <a:latin typeface="Kanit Light" pitchFamily="34" charset="0"/>
                <a:ea typeface="Kanit Light" pitchFamily="34" charset="-122"/>
                <a:cs typeface="Kanit Light" pitchFamily="34" charset="-120"/>
              </a:rPr>
              <a:t> </a:t>
            </a:r>
            <a:r>
              <a:rPr lang="en-US" sz="1000" kern="0" dirty="0" err="1">
                <a:solidFill>
                  <a:srgbClr val="2C3249"/>
                </a:solidFill>
                <a:latin typeface="Kanit Light" pitchFamily="34" charset="0"/>
                <a:ea typeface="Kanit Light" pitchFamily="34" charset="-122"/>
                <a:cs typeface="Kanit Light" pitchFamily="34" charset="-120"/>
              </a:rPr>
              <a:t>Zuschüsse</a:t>
            </a:r>
            <a:endParaRPr kumimoji="0" lang="en-US" sz="1000" b="0" i="0" u="none" strike="noStrike" kern="0" cap="none" spc="0" normalizeH="0" baseline="0" noProof="0" dirty="0">
              <a:ln>
                <a:noFill/>
              </a:ln>
              <a:solidFill>
                <a:prstClr val="black"/>
              </a:solidFill>
              <a:effectLst/>
              <a:uLnTx/>
              <a:uFillTx/>
            </a:endParaRPr>
          </a:p>
        </p:txBody>
      </p:sp>
      <p:sp>
        <p:nvSpPr>
          <p:cNvPr id="45" name="Text 4">
            <a:extLst>
              <a:ext uri="{FF2B5EF4-FFF2-40B4-BE49-F238E27FC236}">
                <a16:creationId xmlns:a16="http://schemas.microsoft.com/office/drawing/2014/main" id="{0233B1C0-4D51-460F-90C9-A991EDA3761D}"/>
              </a:ext>
            </a:extLst>
          </p:cNvPr>
          <p:cNvSpPr/>
          <p:nvPr/>
        </p:nvSpPr>
        <p:spPr>
          <a:xfrm>
            <a:off x="1493222" y="2534998"/>
            <a:ext cx="3181564" cy="335756"/>
          </a:xfrm>
          <a:prstGeom prst="rect">
            <a:avLst/>
          </a:prstGeom>
          <a:noFill/>
          <a:ln/>
        </p:spPr>
        <p:txBody>
          <a:bodyPr wrap="none" lIns="0" tIns="0" rIns="0" bIns="0" rtlCol="0" anchor="t"/>
          <a:lstStyle/>
          <a:p>
            <a:pPr marL="0" marR="0" lvl="0" indent="0" algn="ctr" defTabSz="914400" eaLnBrk="1" fontAlgn="auto" latinLnBrk="0" hangingPunct="1">
              <a:lnSpc>
                <a:spcPct val="83000"/>
              </a:lnSpc>
              <a:spcBef>
                <a:spcPts val="0"/>
              </a:spcBef>
              <a:spcAft>
                <a:spcPts val="0"/>
              </a:spcAft>
              <a:buClrTx/>
              <a:buSzTx/>
              <a:buFontTx/>
              <a:buNone/>
              <a:tabLst/>
              <a:defRPr/>
            </a:pPr>
            <a:r>
              <a:rPr kumimoji="0" lang="en-US" sz="2600" b="0" i="0" u="none" strike="noStrike" kern="0" cap="none" spc="0" normalizeH="0" baseline="0" noProof="0" dirty="0">
                <a:ln>
                  <a:noFill/>
                </a:ln>
                <a:solidFill>
                  <a:srgbClr val="2C3249"/>
                </a:solidFill>
                <a:effectLst/>
                <a:uLnTx/>
                <a:uFillTx/>
                <a:latin typeface="Kanit Light" pitchFamily="34" charset="0"/>
                <a:ea typeface="Kanit Light" pitchFamily="34" charset="-122"/>
                <a:cs typeface="Kanit Light" pitchFamily="34" charset="-120"/>
              </a:rPr>
              <a:t>236.095 EUR</a:t>
            </a:r>
            <a:endParaRPr kumimoji="0" lang="en-US" sz="2600" b="0" i="0" u="none" strike="noStrike" kern="0" cap="none" spc="0" normalizeH="0" baseline="0" noProof="0" dirty="0">
              <a:ln>
                <a:noFill/>
              </a:ln>
              <a:solidFill>
                <a:prstClr val="black"/>
              </a:solidFill>
              <a:effectLst/>
              <a:uLnTx/>
              <a:uFillTx/>
            </a:endParaRPr>
          </a:p>
        </p:txBody>
      </p:sp>
      <p:sp>
        <p:nvSpPr>
          <p:cNvPr id="46" name="Text 5">
            <a:extLst>
              <a:ext uri="{FF2B5EF4-FFF2-40B4-BE49-F238E27FC236}">
                <a16:creationId xmlns:a16="http://schemas.microsoft.com/office/drawing/2014/main" id="{D9D9735C-EF1B-4226-AF90-5B48DF63BA39}"/>
              </a:ext>
            </a:extLst>
          </p:cNvPr>
          <p:cNvSpPr/>
          <p:nvPr/>
        </p:nvSpPr>
        <p:spPr>
          <a:xfrm>
            <a:off x="563365" y="2870754"/>
            <a:ext cx="4894755" cy="158948"/>
          </a:xfrm>
          <a:prstGeom prst="rect">
            <a:avLst/>
          </a:prstGeom>
          <a:noFill/>
          <a:ln/>
        </p:spPr>
        <p:txBody>
          <a:bodyPr wrap="none" lIns="0" tIns="0" rIns="0" bIns="0" rtlCol="0" anchor="t"/>
          <a:lstStyle/>
          <a:p>
            <a:pPr marL="0" marR="0" lvl="0" indent="0" algn="ctr" defTabSz="914400" eaLnBrk="1" fontAlgn="auto" latinLnBrk="0" hangingPunct="1">
              <a:lnSpc>
                <a:spcPct val="104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2C3249"/>
                </a:solidFill>
                <a:effectLst/>
                <a:uLnTx/>
                <a:uFillTx/>
                <a:latin typeface="Kanit Light" pitchFamily="34" charset="0"/>
                <a:ea typeface="Kanit Light" pitchFamily="34" charset="-122"/>
                <a:cs typeface="Kanit Light" pitchFamily="34" charset="-120"/>
              </a:rPr>
              <a:t>Bisher abgeflossen</a:t>
            </a:r>
            <a:endParaRPr kumimoji="0" lang="en-US" sz="1000" b="0" i="0" u="none" strike="noStrike" kern="0" cap="none" spc="0" normalizeH="0" baseline="0" noProof="0" dirty="0">
              <a:ln>
                <a:noFill/>
              </a:ln>
              <a:solidFill>
                <a:prstClr val="black"/>
              </a:solidFill>
              <a:effectLst/>
              <a:uLnTx/>
              <a:uFillTx/>
            </a:endParaRPr>
          </a:p>
        </p:txBody>
      </p:sp>
      <p:sp>
        <p:nvSpPr>
          <p:cNvPr id="47" name="Text 6">
            <a:extLst>
              <a:ext uri="{FF2B5EF4-FFF2-40B4-BE49-F238E27FC236}">
                <a16:creationId xmlns:a16="http://schemas.microsoft.com/office/drawing/2014/main" id="{DC723D67-E89A-4657-9932-6BAD6D3EE9A9}"/>
              </a:ext>
            </a:extLst>
          </p:cNvPr>
          <p:cNvSpPr/>
          <p:nvPr/>
        </p:nvSpPr>
        <p:spPr>
          <a:xfrm>
            <a:off x="1374560" y="3173972"/>
            <a:ext cx="3181564" cy="335756"/>
          </a:xfrm>
          <a:prstGeom prst="rect">
            <a:avLst/>
          </a:prstGeom>
          <a:noFill/>
          <a:ln/>
        </p:spPr>
        <p:txBody>
          <a:bodyPr wrap="none" lIns="0" tIns="0" rIns="0" bIns="0" rtlCol="0" anchor="t"/>
          <a:lstStyle/>
          <a:p>
            <a:pPr marL="0" marR="0" lvl="0" indent="0" algn="ctr" defTabSz="914400" eaLnBrk="1" fontAlgn="auto" latinLnBrk="0" hangingPunct="1">
              <a:lnSpc>
                <a:spcPct val="83000"/>
              </a:lnSpc>
              <a:spcBef>
                <a:spcPts val="0"/>
              </a:spcBef>
              <a:spcAft>
                <a:spcPts val="0"/>
              </a:spcAft>
              <a:buClrTx/>
              <a:buSzTx/>
              <a:buFontTx/>
              <a:buNone/>
              <a:tabLst/>
              <a:defRPr/>
            </a:pPr>
            <a:r>
              <a:rPr lang="en-US" sz="2600" kern="0" dirty="0">
                <a:solidFill>
                  <a:srgbClr val="2C3249"/>
                </a:solidFill>
                <a:latin typeface="Kanit Light" pitchFamily="34" charset="0"/>
                <a:ea typeface="Kanit Light" pitchFamily="34" charset="-122"/>
                <a:cs typeface="Kanit Light" pitchFamily="34" charset="-120"/>
              </a:rPr>
              <a:t>7</a:t>
            </a:r>
            <a:r>
              <a:rPr kumimoji="0" lang="en-US" sz="2600" b="0" i="0" u="none" strike="noStrike" kern="0" cap="none" spc="0" normalizeH="0" baseline="0" noProof="0" dirty="0">
                <a:ln>
                  <a:noFill/>
                </a:ln>
                <a:solidFill>
                  <a:srgbClr val="2C3249"/>
                </a:solidFill>
                <a:effectLst/>
                <a:uLnTx/>
                <a:uFillTx/>
                <a:latin typeface="Kanit Light" pitchFamily="34" charset="0"/>
                <a:ea typeface="Kanit Light" pitchFamily="34" charset="-122"/>
                <a:cs typeface="Kanit Light" pitchFamily="34" charset="-120"/>
              </a:rPr>
              <a:t>,76%</a:t>
            </a:r>
            <a:endParaRPr kumimoji="0" lang="en-US" sz="2600" b="0" i="0" u="none" strike="noStrike" kern="0" cap="none" spc="0" normalizeH="0" baseline="0" noProof="0" dirty="0">
              <a:ln>
                <a:noFill/>
              </a:ln>
              <a:solidFill>
                <a:prstClr val="black"/>
              </a:solidFill>
              <a:effectLst/>
              <a:uLnTx/>
              <a:uFillTx/>
            </a:endParaRPr>
          </a:p>
        </p:txBody>
      </p:sp>
      <p:sp>
        <p:nvSpPr>
          <p:cNvPr id="48" name="Text 7">
            <a:extLst>
              <a:ext uri="{FF2B5EF4-FFF2-40B4-BE49-F238E27FC236}">
                <a16:creationId xmlns:a16="http://schemas.microsoft.com/office/drawing/2014/main" id="{1F04DBAB-38EE-41FE-AF74-1C034CFDB699}"/>
              </a:ext>
            </a:extLst>
          </p:cNvPr>
          <p:cNvSpPr/>
          <p:nvPr/>
        </p:nvSpPr>
        <p:spPr>
          <a:xfrm>
            <a:off x="517965" y="3571243"/>
            <a:ext cx="4894755" cy="158948"/>
          </a:xfrm>
          <a:prstGeom prst="rect">
            <a:avLst/>
          </a:prstGeom>
          <a:noFill/>
          <a:ln/>
        </p:spPr>
        <p:txBody>
          <a:bodyPr wrap="none" lIns="0" tIns="0" rIns="0" bIns="0" rtlCol="0" anchor="t"/>
          <a:lstStyle/>
          <a:p>
            <a:pPr marL="0" marR="0" lvl="0" indent="0" algn="ctr" defTabSz="914400" eaLnBrk="1" fontAlgn="auto" latinLnBrk="0" hangingPunct="1">
              <a:lnSpc>
                <a:spcPct val="104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2C3249"/>
                </a:solidFill>
                <a:effectLst/>
                <a:uLnTx/>
                <a:uFillTx/>
                <a:latin typeface="Kanit Light" pitchFamily="34" charset="0"/>
                <a:ea typeface="Kanit Light" pitchFamily="34" charset="-122"/>
                <a:cs typeface="Kanit Light" pitchFamily="34" charset="-120"/>
              </a:rPr>
              <a:t>Ausführungsgrad</a:t>
            </a:r>
            <a:endParaRPr kumimoji="0" lang="en-US" sz="1000" b="0" i="0" u="none" strike="noStrike" kern="0" cap="none" spc="0" normalizeH="0" baseline="0" noProof="0" dirty="0">
              <a:ln>
                <a:noFill/>
              </a:ln>
              <a:solidFill>
                <a:prstClr val="black"/>
              </a:solidFill>
              <a:effectLst/>
              <a:uLnTx/>
              <a:uFillTx/>
            </a:endParaRPr>
          </a:p>
        </p:txBody>
      </p:sp>
      <p:pic>
        <p:nvPicPr>
          <p:cNvPr id="9" name="Grafik 8">
            <a:extLst>
              <a:ext uri="{FF2B5EF4-FFF2-40B4-BE49-F238E27FC236}">
                <a16:creationId xmlns:a16="http://schemas.microsoft.com/office/drawing/2014/main" id="{11095BD1-1B02-4AE4-8A0C-5F0C60D658F3}"/>
              </a:ext>
            </a:extLst>
          </p:cNvPr>
          <p:cNvPicPr>
            <a:picLocks noChangeAspect="1"/>
          </p:cNvPicPr>
          <p:nvPr/>
        </p:nvPicPr>
        <p:blipFill>
          <a:blip r:embed="rId2"/>
          <a:stretch>
            <a:fillRect/>
          </a:stretch>
        </p:blipFill>
        <p:spPr>
          <a:xfrm>
            <a:off x="838199" y="4875578"/>
            <a:ext cx="9153525" cy="1371600"/>
          </a:xfrm>
          <a:prstGeom prst="rect">
            <a:avLst/>
          </a:prstGeom>
        </p:spPr>
      </p:pic>
    </p:spTree>
    <p:extLst>
      <p:ext uri="{BB962C8B-B14F-4D97-AF65-F5344CB8AC3E}">
        <p14:creationId xmlns:p14="http://schemas.microsoft.com/office/powerpoint/2010/main" val="2777489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0" descr="preencoded.png">
            <a:extLst>
              <a:ext uri="{FF2B5EF4-FFF2-40B4-BE49-F238E27FC236}">
                <a16:creationId xmlns:a16="http://schemas.microsoft.com/office/drawing/2014/main" id="{AF446F51-C320-470F-BB75-12649B892E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1597040"/>
            <a:ext cx="2743200" cy="1325563"/>
          </a:xfrm>
          <a:prstGeom prst="rect">
            <a:avLst/>
          </a:prstGeom>
        </p:spPr>
      </p:pic>
      <p:sp>
        <p:nvSpPr>
          <p:cNvPr id="2" name="Titel 1">
            <a:extLst>
              <a:ext uri="{FF2B5EF4-FFF2-40B4-BE49-F238E27FC236}">
                <a16:creationId xmlns:a16="http://schemas.microsoft.com/office/drawing/2014/main" id="{D66D9F29-A699-4CE6-9617-D0A5F93037F0}"/>
              </a:ext>
            </a:extLst>
          </p:cNvPr>
          <p:cNvSpPr>
            <a:spLocks noGrp="1"/>
          </p:cNvSpPr>
          <p:nvPr>
            <p:ph type="title"/>
          </p:nvPr>
        </p:nvSpPr>
        <p:spPr/>
        <p:txBody>
          <a:bodyPr/>
          <a:lstStyle/>
          <a:p>
            <a:r>
              <a:rPr lang="de-DE" dirty="0">
                <a:solidFill>
                  <a:srgbClr val="272D45"/>
                </a:solidFill>
                <a:latin typeface="Kanit Light" pitchFamily="34" charset="0"/>
                <a:cs typeface="Kanit Light" pitchFamily="34" charset="-120"/>
              </a:rPr>
              <a:t>Liquiditäts-Cockpit</a:t>
            </a:r>
          </a:p>
        </p:txBody>
      </p:sp>
      <p:sp>
        <p:nvSpPr>
          <p:cNvPr id="4" name="Datumsplatzhalter 3">
            <a:extLst>
              <a:ext uri="{FF2B5EF4-FFF2-40B4-BE49-F238E27FC236}">
                <a16:creationId xmlns:a16="http://schemas.microsoft.com/office/drawing/2014/main" id="{999A8CB3-35F2-47A1-B4CE-899C97C5FDC2}"/>
              </a:ext>
            </a:extLst>
          </p:cNvPr>
          <p:cNvSpPr>
            <a:spLocks noGrp="1"/>
          </p:cNvSpPr>
          <p:nvPr>
            <p:ph type="dt" sz="half" idx="10"/>
          </p:nvPr>
        </p:nvSpPr>
        <p:spPr/>
        <p:txBody>
          <a:bodyPr/>
          <a:lstStyle/>
          <a:p>
            <a:r>
              <a:rPr lang="de-DE"/>
              <a:t>GRS vom 29.07.2026</a:t>
            </a:r>
          </a:p>
        </p:txBody>
      </p:sp>
      <p:sp>
        <p:nvSpPr>
          <p:cNvPr id="5" name="Fußzeilenplatzhalter 4">
            <a:extLst>
              <a:ext uri="{FF2B5EF4-FFF2-40B4-BE49-F238E27FC236}">
                <a16:creationId xmlns:a16="http://schemas.microsoft.com/office/drawing/2014/main" id="{C1B1188B-DF40-45E6-A232-1844DA01FBD1}"/>
              </a:ext>
            </a:extLst>
          </p:cNvPr>
          <p:cNvSpPr>
            <a:spLocks noGrp="1"/>
          </p:cNvSpPr>
          <p:nvPr>
            <p:ph type="ftr" sz="quarter" idx="11"/>
          </p:nvPr>
        </p:nvSpPr>
        <p:spPr/>
        <p:txBody>
          <a:bodyPr/>
          <a:lstStyle/>
          <a:p>
            <a:r>
              <a:rPr lang="de-DE"/>
              <a:t>Finanzzwischenbericht 2026</a:t>
            </a:r>
          </a:p>
        </p:txBody>
      </p:sp>
      <p:sp>
        <p:nvSpPr>
          <p:cNvPr id="6" name="Foliennummernplatzhalter 5">
            <a:extLst>
              <a:ext uri="{FF2B5EF4-FFF2-40B4-BE49-F238E27FC236}">
                <a16:creationId xmlns:a16="http://schemas.microsoft.com/office/drawing/2014/main" id="{DEEB18B3-11BE-4EF8-831A-35DBA598AA1C}"/>
              </a:ext>
            </a:extLst>
          </p:cNvPr>
          <p:cNvSpPr>
            <a:spLocks noGrp="1"/>
          </p:cNvSpPr>
          <p:nvPr>
            <p:ph type="sldNum" sz="quarter" idx="12"/>
          </p:nvPr>
        </p:nvSpPr>
        <p:spPr/>
        <p:txBody>
          <a:bodyPr/>
          <a:lstStyle/>
          <a:p>
            <a:fld id="{68157797-A8E4-47EA-9C1A-7C5D6CD7EB46}" type="slidenum">
              <a:rPr lang="de-DE" smtClean="0"/>
              <a:pPr/>
              <a:t>11</a:t>
            </a:fld>
            <a:endParaRPr lang="de-DE"/>
          </a:p>
        </p:txBody>
      </p:sp>
      <p:sp>
        <p:nvSpPr>
          <p:cNvPr id="10" name="Textfeld 9">
            <a:extLst>
              <a:ext uri="{FF2B5EF4-FFF2-40B4-BE49-F238E27FC236}">
                <a16:creationId xmlns:a16="http://schemas.microsoft.com/office/drawing/2014/main" id="{BD6E62BF-09A9-450F-95AB-3D8FD42755FC}"/>
              </a:ext>
            </a:extLst>
          </p:cNvPr>
          <p:cNvSpPr txBox="1"/>
          <p:nvPr/>
        </p:nvSpPr>
        <p:spPr>
          <a:xfrm>
            <a:off x="984190" y="1761517"/>
            <a:ext cx="2158404" cy="261610"/>
          </a:xfrm>
          <a:prstGeom prst="rect">
            <a:avLst/>
          </a:prstGeom>
          <a:noFill/>
        </p:spPr>
        <p:txBody>
          <a:bodyPr wrap="square" rtlCol="0">
            <a:spAutoFit/>
          </a:bodyPr>
          <a:lstStyle/>
          <a:p>
            <a:r>
              <a:rPr lang="de-DE" sz="1100" dirty="0">
                <a:latin typeface="Arial" panose="020B0604020202020204" pitchFamily="34" charset="0"/>
              </a:rPr>
              <a:t>Liquidität zu Jahresbeginn</a:t>
            </a:r>
          </a:p>
        </p:txBody>
      </p:sp>
      <p:sp>
        <p:nvSpPr>
          <p:cNvPr id="11" name="Textfeld 10">
            <a:extLst>
              <a:ext uri="{FF2B5EF4-FFF2-40B4-BE49-F238E27FC236}">
                <a16:creationId xmlns:a16="http://schemas.microsoft.com/office/drawing/2014/main" id="{3992B4D2-4ADA-492E-BEB8-C0A5CE991B7C}"/>
              </a:ext>
            </a:extLst>
          </p:cNvPr>
          <p:cNvSpPr txBox="1"/>
          <p:nvPr/>
        </p:nvSpPr>
        <p:spPr>
          <a:xfrm>
            <a:off x="1052167" y="2116777"/>
            <a:ext cx="2334573" cy="424412"/>
          </a:xfrm>
          <a:prstGeom prst="rect">
            <a:avLst/>
          </a:prstGeom>
          <a:noFill/>
        </p:spPr>
        <p:txBody>
          <a:bodyPr wrap="square" rtlCol="0">
            <a:spAutoFit/>
          </a:bodyPr>
          <a:lstStyle/>
          <a:p>
            <a:pPr algn="ctr">
              <a:lnSpc>
                <a:spcPct val="83000"/>
              </a:lnSpc>
            </a:pPr>
            <a:r>
              <a:rPr lang="de-DE" sz="2600" kern="0" dirty="0">
                <a:solidFill>
                  <a:srgbClr val="2C3249"/>
                </a:solidFill>
                <a:latin typeface="Kanit Light" pitchFamily="34" charset="0"/>
                <a:ea typeface="Kanit Light" pitchFamily="34" charset="-122"/>
                <a:cs typeface="Kanit Light" pitchFamily="34" charset="-120"/>
              </a:rPr>
              <a:t>3,32 Mio. EUR</a:t>
            </a:r>
          </a:p>
        </p:txBody>
      </p:sp>
      <p:sp>
        <p:nvSpPr>
          <p:cNvPr id="18" name="Textfeld 17">
            <a:extLst>
              <a:ext uri="{FF2B5EF4-FFF2-40B4-BE49-F238E27FC236}">
                <a16:creationId xmlns:a16="http://schemas.microsoft.com/office/drawing/2014/main" id="{47D89C13-A701-4E01-AEE2-A2CA1EE3CDD1}"/>
              </a:ext>
            </a:extLst>
          </p:cNvPr>
          <p:cNvSpPr txBox="1"/>
          <p:nvPr/>
        </p:nvSpPr>
        <p:spPr>
          <a:xfrm>
            <a:off x="1052168" y="2553761"/>
            <a:ext cx="2158404" cy="261610"/>
          </a:xfrm>
          <a:prstGeom prst="rect">
            <a:avLst/>
          </a:prstGeom>
          <a:noFill/>
        </p:spPr>
        <p:txBody>
          <a:bodyPr wrap="square" rtlCol="0">
            <a:spAutoFit/>
          </a:bodyPr>
          <a:lstStyle/>
          <a:p>
            <a:r>
              <a:rPr lang="en-US" sz="1100" dirty="0">
                <a:solidFill>
                  <a:srgbClr val="2C3249"/>
                </a:solidFill>
                <a:latin typeface="Kanit Light" pitchFamily="34" charset="0"/>
                <a:ea typeface="Kanit Light" pitchFamily="34" charset="-122"/>
                <a:cs typeface="Kanit Light" pitchFamily="34" charset="-120"/>
              </a:rPr>
              <a:t>Stand: 02.01.2026</a:t>
            </a:r>
            <a:endParaRPr lang="de-DE" sz="1100" dirty="0">
              <a:latin typeface="Arial" panose="020B0604020202020204" pitchFamily="34" charset="0"/>
            </a:endParaRPr>
          </a:p>
        </p:txBody>
      </p:sp>
      <p:pic>
        <p:nvPicPr>
          <p:cNvPr id="32" name="Image 0" descr="preencoded.png">
            <a:extLst>
              <a:ext uri="{FF2B5EF4-FFF2-40B4-BE49-F238E27FC236}">
                <a16:creationId xmlns:a16="http://schemas.microsoft.com/office/drawing/2014/main" id="{EBB7690C-14D2-4707-8206-E383B7757DB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3086579"/>
            <a:ext cx="2743200" cy="1322231"/>
          </a:xfrm>
          <a:prstGeom prst="rect">
            <a:avLst/>
          </a:prstGeom>
        </p:spPr>
      </p:pic>
      <p:sp>
        <p:nvSpPr>
          <p:cNvPr id="33" name="Textfeld 32">
            <a:extLst>
              <a:ext uri="{FF2B5EF4-FFF2-40B4-BE49-F238E27FC236}">
                <a16:creationId xmlns:a16="http://schemas.microsoft.com/office/drawing/2014/main" id="{04C7F51A-FB7E-48F6-8FD7-CDCA10C45D8E}"/>
              </a:ext>
            </a:extLst>
          </p:cNvPr>
          <p:cNvSpPr txBox="1"/>
          <p:nvPr/>
        </p:nvSpPr>
        <p:spPr>
          <a:xfrm>
            <a:off x="1052168" y="3212689"/>
            <a:ext cx="2158404" cy="261610"/>
          </a:xfrm>
          <a:prstGeom prst="rect">
            <a:avLst/>
          </a:prstGeom>
          <a:noFill/>
        </p:spPr>
        <p:txBody>
          <a:bodyPr wrap="square" rtlCol="0">
            <a:spAutoFit/>
          </a:bodyPr>
          <a:lstStyle/>
          <a:p>
            <a:r>
              <a:rPr lang="de-DE" sz="1100" dirty="0">
                <a:latin typeface="Arial" panose="020B0604020202020204" pitchFamily="34" charset="0"/>
              </a:rPr>
              <a:t>Aktuelle Kassenkredite</a:t>
            </a:r>
          </a:p>
        </p:txBody>
      </p:sp>
      <p:sp>
        <p:nvSpPr>
          <p:cNvPr id="34" name="Textfeld 33">
            <a:extLst>
              <a:ext uri="{FF2B5EF4-FFF2-40B4-BE49-F238E27FC236}">
                <a16:creationId xmlns:a16="http://schemas.microsoft.com/office/drawing/2014/main" id="{963BD7AD-82F3-40B8-96D1-FD58F74D0A69}"/>
              </a:ext>
            </a:extLst>
          </p:cNvPr>
          <p:cNvSpPr txBox="1"/>
          <p:nvPr/>
        </p:nvSpPr>
        <p:spPr>
          <a:xfrm>
            <a:off x="1052168" y="3537880"/>
            <a:ext cx="2234942" cy="424412"/>
          </a:xfrm>
          <a:prstGeom prst="rect">
            <a:avLst/>
          </a:prstGeom>
          <a:noFill/>
        </p:spPr>
        <p:txBody>
          <a:bodyPr wrap="square" rtlCol="0">
            <a:spAutoFit/>
          </a:bodyPr>
          <a:lstStyle/>
          <a:p>
            <a:pPr algn="ctr">
              <a:lnSpc>
                <a:spcPct val="83000"/>
              </a:lnSpc>
            </a:pPr>
            <a:r>
              <a:rPr lang="de-DE" sz="2600" kern="0" dirty="0">
                <a:solidFill>
                  <a:srgbClr val="2C3249"/>
                </a:solidFill>
                <a:latin typeface="Kanit Light" pitchFamily="34" charset="0"/>
                <a:ea typeface="Kanit Light" pitchFamily="34" charset="-122"/>
                <a:cs typeface="Kanit Light" pitchFamily="34" charset="-120"/>
              </a:rPr>
              <a:t>0 EUR</a:t>
            </a:r>
          </a:p>
        </p:txBody>
      </p:sp>
      <p:sp>
        <p:nvSpPr>
          <p:cNvPr id="35" name="Textfeld 34">
            <a:extLst>
              <a:ext uri="{FF2B5EF4-FFF2-40B4-BE49-F238E27FC236}">
                <a16:creationId xmlns:a16="http://schemas.microsoft.com/office/drawing/2014/main" id="{2C01C2E9-28BF-4CD1-AD16-324AB8CC9697}"/>
              </a:ext>
            </a:extLst>
          </p:cNvPr>
          <p:cNvSpPr txBox="1"/>
          <p:nvPr/>
        </p:nvSpPr>
        <p:spPr>
          <a:xfrm>
            <a:off x="1121799" y="4018013"/>
            <a:ext cx="2158404" cy="261610"/>
          </a:xfrm>
          <a:prstGeom prst="rect">
            <a:avLst/>
          </a:prstGeom>
          <a:noFill/>
        </p:spPr>
        <p:txBody>
          <a:bodyPr wrap="square" rtlCol="0">
            <a:spAutoFit/>
          </a:bodyPr>
          <a:lstStyle/>
          <a:p>
            <a:r>
              <a:rPr lang="en-US" sz="1100" dirty="0">
                <a:solidFill>
                  <a:srgbClr val="2C3249"/>
                </a:solidFill>
                <a:latin typeface="Kanit Light" pitchFamily="34" charset="0"/>
                <a:ea typeface="Kanit Light" pitchFamily="34" charset="-122"/>
                <a:cs typeface="Kanit Light" pitchFamily="34" charset="-120"/>
              </a:rPr>
              <a:t>Stand: 03.07.2026</a:t>
            </a:r>
            <a:endParaRPr lang="de-DE" sz="1100" dirty="0">
              <a:latin typeface="Arial" panose="020B0604020202020204" pitchFamily="34" charset="0"/>
            </a:endParaRPr>
          </a:p>
        </p:txBody>
      </p:sp>
      <p:pic>
        <p:nvPicPr>
          <p:cNvPr id="36" name="Image 0" descr="preencoded.png">
            <a:extLst>
              <a:ext uri="{FF2B5EF4-FFF2-40B4-BE49-F238E27FC236}">
                <a16:creationId xmlns:a16="http://schemas.microsoft.com/office/drawing/2014/main" id="{9CCD562B-D8D2-40E0-B8DB-6FB16C4669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4598554"/>
            <a:ext cx="2743200" cy="1225260"/>
          </a:xfrm>
          <a:prstGeom prst="rect">
            <a:avLst/>
          </a:prstGeom>
        </p:spPr>
      </p:pic>
      <p:sp>
        <p:nvSpPr>
          <p:cNvPr id="37" name="Textfeld 36">
            <a:extLst>
              <a:ext uri="{FF2B5EF4-FFF2-40B4-BE49-F238E27FC236}">
                <a16:creationId xmlns:a16="http://schemas.microsoft.com/office/drawing/2014/main" id="{D2BC95DC-70D2-4E15-BA03-925E1369311C}"/>
              </a:ext>
            </a:extLst>
          </p:cNvPr>
          <p:cNvSpPr txBox="1"/>
          <p:nvPr/>
        </p:nvSpPr>
        <p:spPr>
          <a:xfrm>
            <a:off x="950246" y="4702417"/>
            <a:ext cx="2436495" cy="261610"/>
          </a:xfrm>
          <a:prstGeom prst="rect">
            <a:avLst/>
          </a:prstGeom>
          <a:noFill/>
        </p:spPr>
        <p:txBody>
          <a:bodyPr wrap="square" rtlCol="0">
            <a:spAutoFit/>
          </a:bodyPr>
          <a:lstStyle/>
          <a:p>
            <a:r>
              <a:rPr lang="de-DE" sz="1100" dirty="0">
                <a:latin typeface="Arial" panose="020B0604020202020204" pitchFamily="34" charset="0"/>
              </a:rPr>
              <a:t>Geldanlagen im Berichtszeitraum</a:t>
            </a:r>
          </a:p>
        </p:txBody>
      </p:sp>
      <p:sp>
        <p:nvSpPr>
          <p:cNvPr id="38" name="Textfeld 37">
            <a:extLst>
              <a:ext uri="{FF2B5EF4-FFF2-40B4-BE49-F238E27FC236}">
                <a16:creationId xmlns:a16="http://schemas.microsoft.com/office/drawing/2014/main" id="{803F3C72-516D-4C3C-AE18-627528C6C06C}"/>
              </a:ext>
            </a:extLst>
          </p:cNvPr>
          <p:cNvSpPr txBox="1"/>
          <p:nvPr/>
        </p:nvSpPr>
        <p:spPr>
          <a:xfrm>
            <a:off x="975630" y="5026349"/>
            <a:ext cx="2234942" cy="424412"/>
          </a:xfrm>
          <a:prstGeom prst="rect">
            <a:avLst/>
          </a:prstGeom>
          <a:noFill/>
        </p:spPr>
        <p:txBody>
          <a:bodyPr wrap="square" rtlCol="0">
            <a:spAutoFit/>
          </a:bodyPr>
          <a:lstStyle/>
          <a:p>
            <a:pPr algn="ctr">
              <a:lnSpc>
                <a:spcPct val="83000"/>
              </a:lnSpc>
            </a:pPr>
            <a:r>
              <a:rPr lang="de-DE" sz="2600" kern="0" dirty="0">
                <a:solidFill>
                  <a:srgbClr val="2C3249"/>
                </a:solidFill>
                <a:latin typeface="Kanit Light" pitchFamily="34" charset="0"/>
                <a:ea typeface="Kanit Light" pitchFamily="34" charset="-122"/>
                <a:cs typeface="Kanit Light" pitchFamily="34" charset="-120"/>
              </a:rPr>
              <a:t>2,5 Mio. EUR</a:t>
            </a:r>
          </a:p>
        </p:txBody>
      </p:sp>
      <p:sp>
        <p:nvSpPr>
          <p:cNvPr id="39" name="Textfeld 38">
            <a:extLst>
              <a:ext uri="{FF2B5EF4-FFF2-40B4-BE49-F238E27FC236}">
                <a16:creationId xmlns:a16="http://schemas.microsoft.com/office/drawing/2014/main" id="{1E559C3B-68CC-489E-8C94-94CA296C4AEB}"/>
              </a:ext>
            </a:extLst>
          </p:cNvPr>
          <p:cNvSpPr txBox="1"/>
          <p:nvPr/>
        </p:nvSpPr>
        <p:spPr>
          <a:xfrm>
            <a:off x="1121799" y="5460875"/>
            <a:ext cx="2158404" cy="261610"/>
          </a:xfrm>
          <a:prstGeom prst="rect">
            <a:avLst/>
          </a:prstGeom>
          <a:noFill/>
        </p:spPr>
        <p:txBody>
          <a:bodyPr wrap="square" rtlCol="0">
            <a:spAutoFit/>
          </a:bodyPr>
          <a:lstStyle/>
          <a:p>
            <a:r>
              <a:rPr lang="en-US" sz="1100" dirty="0">
                <a:solidFill>
                  <a:srgbClr val="2C3249"/>
                </a:solidFill>
                <a:latin typeface="Kanit Light" pitchFamily="34" charset="0"/>
                <a:ea typeface="Kanit Light" pitchFamily="34" charset="-122"/>
                <a:cs typeface="Kanit Light" pitchFamily="34" charset="-120"/>
              </a:rPr>
              <a:t>Stand: 03.07.2026</a:t>
            </a:r>
            <a:endParaRPr lang="de-DE" sz="1100" dirty="0">
              <a:latin typeface="Arial" panose="020B0604020202020204" pitchFamily="34" charset="0"/>
            </a:endParaRPr>
          </a:p>
        </p:txBody>
      </p:sp>
      <p:pic>
        <p:nvPicPr>
          <p:cNvPr id="40" name="Image 0" descr="preencoded.png">
            <a:extLst>
              <a:ext uri="{FF2B5EF4-FFF2-40B4-BE49-F238E27FC236}">
                <a16:creationId xmlns:a16="http://schemas.microsoft.com/office/drawing/2014/main" id="{60424CBF-5874-4775-9DE4-DA74D8B625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73440" y="1608978"/>
            <a:ext cx="2743200" cy="1325564"/>
          </a:xfrm>
          <a:prstGeom prst="rect">
            <a:avLst/>
          </a:prstGeom>
        </p:spPr>
      </p:pic>
      <p:sp>
        <p:nvSpPr>
          <p:cNvPr id="41" name="Textfeld 40">
            <a:extLst>
              <a:ext uri="{FF2B5EF4-FFF2-40B4-BE49-F238E27FC236}">
                <a16:creationId xmlns:a16="http://schemas.microsoft.com/office/drawing/2014/main" id="{74FE7078-26D4-4B74-916E-21714433964B}"/>
              </a:ext>
            </a:extLst>
          </p:cNvPr>
          <p:cNvSpPr txBox="1"/>
          <p:nvPr/>
        </p:nvSpPr>
        <p:spPr>
          <a:xfrm>
            <a:off x="3934278" y="1733785"/>
            <a:ext cx="2158404" cy="261610"/>
          </a:xfrm>
          <a:prstGeom prst="rect">
            <a:avLst/>
          </a:prstGeom>
          <a:noFill/>
        </p:spPr>
        <p:txBody>
          <a:bodyPr wrap="square" rtlCol="0">
            <a:spAutoFit/>
          </a:bodyPr>
          <a:lstStyle/>
          <a:p>
            <a:r>
              <a:rPr lang="de-DE" sz="1100" dirty="0">
                <a:latin typeface="Arial" panose="020B0604020202020204" pitchFamily="34" charset="0"/>
              </a:rPr>
              <a:t>Aktueller Kontostand</a:t>
            </a:r>
          </a:p>
        </p:txBody>
      </p:sp>
      <p:sp>
        <p:nvSpPr>
          <p:cNvPr id="42" name="Textfeld 41">
            <a:extLst>
              <a:ext uri="{FF2B5EF4-FFF2-40B4-BE49-F238E27FC236}">
                <a16:creationId xmlns:a16="http://schemas.microsoft.com/office/drawing/2014/main" id="{176638C0-BCE0-41E6-B315-EBFCF93CB061}"/>
              </a:ext>
            </a:extLst>
          </p:cNvPr>
          <p:cNvSpPr txBox="1"/>
          <p:nvPr/>
        </p:nvSpPr>
        <p:spPr>
          <a:xfrm>
            <a:off x="4021169" y="2124030"/>
            <a:ext cx="2399110" cy="424412"/>
          </a:xfrm>
          <a:prstGeom prst="rect">
            <a:avLst/>
          </a:prstGeom>
          <a:noFill/>
        </p:spPr>
        <p:txBody>
          <a:bodyPr wrap="square" rtlCol="0">
            <a:spAutoFit/>
          </a:bodyPr>
          <a:lstStyle/>
          <a:p>
            <a:pPr algn="ctr">
              <a:lnSpc>
                <a:spcPct val="83000"/>
              </a:lnSpc>
            </a:pPr>
            <a:r>
              <a:rPr lang="de-DE" sz="2600" kern="0" dirty="0">
                <a:solidFill>
                  <a:srgbClr val="2C3249"/>
                </a:solidFill>
                <a:latin typeface="Kanit Light" pitchFamily="34" charset="0"/>
                <a:ea typeface="Kanit Light" pitchFamily="34" charset="-122"/>
                <a:cs typeface="Kanit Light" pitchFamily="34" charset="-120"/>
              </a:rPr>
              <a:t>1,79 Mio. EUR</a:t>
            </a:r>
          </a:p>
        </p:txBody>
      </p:sp>
      <p:sp>
        <p:nvSpPr>
          <p:cNvPr id="43" name="Textfeld 42">
            <a:extLst>
              <a:ext uri="{FF2B5EF4-FFF2-40B4-BE49-F238E27FC236}">
                <a16:creationId xmlns:a16="http://schemas.microsoft.com/office/drawing/2014/main" id="{2923F6C7-13AB-4CF3-918D-D467348954D9}"/>
              </a:ext>
            </a:extLst>
          </p:cNvPr>
          <p:cNvSpPr txBox="1"/>
          <p:nvPr/>
        </p:nvSpPr>
        <p:spPr>
          <a:xfrm>
            <a:off x="4021169" y="2526738"/>
            <a:ext cx="2158404" cy="261610"/>
          </a:xfrm>
          <a:prstGeom prst="rect">
            <a:avLst/>
          </a:prstGeom>
          <a:noFill/>
        </p:spPr>
        <p:txBody>
          <a:bodyPr wrap="square" rtlCol="0">
            <a:spAutoFit/>
          </a:bodyPr>
          <a:lstStyle/>
          <a:p>
            <a:r>
              <a:rPr lang="en-US" sz="1100" dirty="0">
                <a:solidFill>
                  <a:srgbClr val="2C3249"/>
                </a:solidFill>
                <a:latin typeface="Kanit Light" pitchFamily="34" charset="0"/>
                <a:ea typeface="Kanit Light" pitchFamily="34" charset="-122"/>
                <a:cs typeface="Kanit Light" pitchFamily="34" charset="-120"/>
              </a:rPr>
              <a:t>Stand: 03.07.2026</a:t>
            </a:r>
            <a:endParaRPr lang="de-DE" sz="1100" dirty="0">
              <a:latin typeface="Arial" panose="020B0604020202020204" pitchFamily="34" charset="0"/>
            </a:endParaRPr>
          </a:p>
        </p:txBody>
      </p:sp>
      <p:pic>
        <p:nvPicPr>
          <p:cNvPr id="44" name="Image 0" descr="preencoded.png">
            <a:extLst>
              <a:ext uri="{FF2B5EF4-FFF2-40B4-BE49-F238E27FC236}">
                <a16:creationId xmlns:a16="http://schemas.microsoft.com/office/drawing/2014/main" id="{351CA922-8DB2-4CCA-8319-0F4DE86D661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64999" y="4598554"/>
            <a:ext cx="2743200" cy="1225260"/>
          </a:xfrm>
          <a:prstGeom prst="rect">
            <a:avLst/>
          </a:prstGeom>
        </p:spPr>
      </p:pic>
      <p:sp>
        <p:nvSpPr>
          <p:cNvPr id="45" name="Textfeld 44">
            <a:extLst>
              <a:ext uri="{FF2B5EF4-FFF2-40B4-BE49-F238E27FC236}">
                <a16:creationId xmlns:a16="http://schemas.microsoft.com/office/drawing/2014/main" id="{88657C69-6E69-409C-BBC1-7C5DBF075867}"/>
              </a:ext>
            </a:extLst>
          </p:cNvPr>
          <p:cNvSpPr txBox="1"/>
          <p:nvPr/>
        </p:nvSpPr>
        <p:spPr>
          <a:xfrm>
            <a:off x="3971027" y="4675958"/>
            <a:ext cx="2449252" cy="430887"/>
          </a:xfrm>
          <a:prstGeom prst="rect">
            <a:avLst/>
          </a:prstGeom>
          <a:noFill/>
        </p:spPr>
        <p:txBody>
          <a:bodyPr wrap="square" rtlCol="0">
            <a:spAutoFit/>
          </a:bodyPr>
          <a:lstStyle/>
          <a:p>
            <a:r>
              <a:rPr lang="de-DE" sz="1100" dirty="0">
                <a:latin typeface="Arial" panose="020B0604020202020204" pitchFamily="34" charset="0"/>
              </a:rPr>
              <a:t>Rückfluss Gelanlagen im Berichts-zeitraum</a:t>
            </a:r>
          </a:p>
        </p:txBody>
      </p:sp>
      <p:sp>
        <p:nvSpPr>
          <p:cNvPr id="46" name="Textfeld 45">
            <a:extLst>
              <a:ext uri="{FF2B5EF4-FFF2-40B4-BE49-F238E27FC236}">
                <a16:creationId xmlns:a16="http://schemas.microsoft.com/office/drawing/2014/main" id="{C2C03550-C320-4902-89F4-0E39AEDADC94}"/>
              </a:ext>
            </a:extLst>
          </p:cNvPr>
          <p:cNvSpPr txBox="1"/>
          <p:nvPr/>
        </p:nvSpPr>
        <p:spPr>
          <a:xfrm>
            <a:off x="4021169" y="5054761"/>
            <a:ext cx="2234942" cy="424412"/>
          </a:xfrm>
          <a:prstGeom prst="rect">
            <a:avLst/>
          </a:prstGeom>
          <a:noFill/>
        </p:spPr>
        <p:txBody>
          <a:bodyPr wrap="square" rtlCol="0">
            <a:spAutoFit/>
          </a:bodyPr>
          <a:lstStyle/>
          <a:p>
            <a:pPr algn="ctr">
              <a:lnSpc>
                <a:spcPct val="83000"/>
              </a:lnSpc>
            </a:pPr>
            <a:r>
              <a:rPr lang="de-DE" sz="2600" kern="0" dirty="0">
                <a:solidFill>
                  <a:srgbClr val="2C3249"/>
                </a:solidFill>
                <a:latin typeface="Kanit Light" pitchFamily="34" charset="0"/>
                <a:ea typeface="Kanit Light" pitchFamily="34" charset="-122"/>
                <a:cs typeface="Kanit Light" pitchFamily="34" charset="-120"/>
              </a:rPr>
              <a:t>1,0 Mio. EUR</a:t>
            </a:r>
          </a:p>
        </p:txBody>
      </p:sp>
      <p:sp>
        <p:nvSpPr>
          <p:cNvPr id="47" name="Textfeld 46">
            <a:extLst>
              <a:ext uri="{FF2B5EF4-FFF2-40B4-BE49-F238E27FC236}">
                <a16:creationId xmlns:a16="http://schemas.microsoft.com/office/drawing/2014/main" id="{6252BA97-A1A7-431B-898A-795B0F82DA35}"/>
              </a:ext>
            </a:extLst>
          </p:cNvPr>
          <p:cNvSpPr txBox="1"/>
          <p:nvPr/>
        </p:nvSpPr>
        <p:spPr>
          <a:xfrm>
            <a:off x="4038600" y="5421517"/>
            <a:ext cx="2158404" cy="261610"/>
          </a:xfrm>
          <a:prstGeom prst="rect">
            <a:avLst/>
          </a:prstGeom>
          <a:noFill/>
        </p:spPr>
        <p:txBody>
          <a:bodyPr wrap="square" rtlCol="0">
            <a:spAutoFit/>
          </a:bodyPr>
          <a:lstStyle/>
          <a:p>
            <a:r>
              <a:rPr lang="en-US" sz="1100" dirty="0">
                <a:solidFill>
                  <a:srgbClr val="2C3249"/>
                </a:solidFill>
                <a:latin typeface="Kanit Light" pitchFamily="34" charset="0"/>
                <a:ea typeface="Kanit Light" pitchFamily="34" charset="-122"/>
                <a:cs typeface="Kanit Light" pitchFamily="34" charset="-120"/>
              </a:rPr>
              <a:t>Stand: 03.07.2026</a:t>
            </a:r>
            <a:endParaRPr lang="de-DE" sz="1100" dirty="0">
              <a:latin typeface="Arial" panose="020B0604020202020204" pitchFamily="34" charset="0"/>
            </a:endParaRPr>
          </a:p>
        </p:txBody>
      </p:sp>
      <p:graphicFrame>
        <p:nvGraphicFramePr>
          <p:cNvPr id="48" name="Diagramm 47">
            <a:extLst>
              <a:ext uri="{FF2B5EF4-FFF2-40B4-BE49-F238E27FC236}">
                <a16:creationId xmlns:a16="http://schemas.microsoft.com/office/drawing/2014/main" id="{CB1C0F72-ACE8-41E2-8680-8A8D0E5568DB}"/>
              </a:ext>
            </a:extLst>
          </p:cNvPr>
          <p:cNvGraphicFramePr>
            <a:graphicFrameLocks/>
          </p:cNvGraphicFramePr>
          <p:nvPr>
            <p:extLst>
              <p:ext uri="{D42A27DB-BD31-4B8C-83A1-F6EECF244321}">
                <p14:modId xmlns:p14="http://schemas.microsoft.com/office/powerpoint/2010/main" val="223436576"/>
              </p:ext>
            </p:extLst>
          </p:nvPr>
        </p:nvGraphicFramePr>
        <p:xfrm>
          <a:off x="6764370" y="1442302"/>
          <a:ext cx="4837159" cy="4381512"/>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feld 13">
            <a:extLst>
              <a:ext uri="{FF2B5EF4-FFF2-40B4-BE49-F238E27FC236}">
                <a16:creationId xmlns:a16="http://schemas.microsoft.com/office/drawing/2014/main" id="{2A359A63-E47C-44BD-8BB4-390B950BC02E}"/>
              </a:ext>
            </a:extLst>
          </p:cNvPr>
          <p:cNvSpPr txBox="1"/>
          <p:nvPr/>
        </p:nvSpPr>
        <p:spPr>
          <a:xfrm>
            <a:off x="838200" y="5967167"/>
            <a:ext cx="10634221" cy="276999"/>
          </a:xfrm>
          <a:prstGeom prst="rect">
            <a:avLst/>
          </a:prstGeom>
          <a:noFill/>
        </p:spPr>
        <p:txBody>
          <a:bodyPr wrap="square" rtlCol="0">
            <a:spAutoFit/>
          </a:bodyPr>
          <a:lstStyle/>
          <a:p>
            <a:r>
              <a:rPr lang="de-DE" sz="1100" dirty="0">
                <a:solidFill>
                  <a:srgbClr val="2C3249"/>
                </a:solidFill>
                <a:latin typeface="Martel Sans" pitchFamily="34" charset="0"/>
                <a:ea typeface="Martel Sans" pitchFamily="34" charset="-122"/>
                <a:cs typeface="Martel Sans" pitchFamily="34" charset="-120"/>
              </a:rPr>
              <a:t>Durch die Geldanlagen wurden zusätzliche Zinserträge in Höhe von </a:t>
            </a:r>
            <a:r>
              <a:rPr lang="de-DE" sz="1200" b="1" dirty="0">
                <a:solidFill>
                  <a:srgbClr val="2C3249"/>
                </a:solidFill>
                <a:latin typeface="Martel Sans" pitchFamily="34" charset="0"/>
                <a:ea typeface="Martel Sans" pitchFamily="34" charset="-122"/>
                <a:cs typeface="Martel Sans" pitchFamily="34" charset="-120"/>
              </a:rPr>
              <a:t>14.620 EUR</a:t>
            </a:r>
            <a:r>
              <a:rPr lang="de-DE" sz="1100" dirty="0">
                <a:solidFill>
                  <a:srgbClr val="2C3249"/>
                </a:solidFill>
                <a:latin typeface="Martel Sans" pitchFamily="34" charset="0"/>
                <a:ea typeface="Martel Sans" pitchFamily="34" charset="-122"/>
                <a:cs typeface="Martel Sans" pitchFamily="34" charset="-120"/>
              </a:rPr>
              <a:t> erzielt.</a:t>
            </a:r>
          </a:p>
        </p:txBody>
      </p:sp>
    </p:spTree>
    <p:extLst>
      <p:ext uri="{BB962C8B-B14F-4D97-AF65-F5344CB8AC3E}">
        <p14:creationId xmlns:p14="http://schemas.microsoft.com/office/powerpoint/2010/main" val="3044170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0" descr="preencoded.png">
            <a:extLst>
              <a:ext uri="{FF2B5EF4-FFF2-40B4-BE49-F238E27FC236}">
                <a16:creationId xmlns:a16="http://schemas.microsoft.com/office/drawing/2014/main" id="{AF446F51-C320-470F-BB75-12649B892E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3864" y="1621579"/>
            <a:ext cx="2743200" cy="1325563"/>
          </a:xfrm>
          <a:prstGeom prst="rect">
            <a:avLst/>
          </a:prstGeom>
        </p:spPr>
      </p:pic>
      <p:sp>
        <p:nvSpPr>
          <p:cNvPr id="2" name="Titel 1">
            <a:extLst>
              <a:ext uri="{FF2B5EF4-FFF2-40B4-BE49-F238E27FC236}">
                <a16:creationId xmlns:a16="http://schemas.microsoft.com/office/drawing/2014/main" id="{D66D9F29-A699-4CE6-9617-D0A5F93037F0}"/>
              </a:ext>
            </a:extLst>
          </p:cNvPr>
          <p:cNvSpPr>
            <a:spLocks noGrp="1"/>
          </p:cNvSpPr>
          <p:nvPr>
            <p:ph type="title"/>
          </p:nvPr>
        </p:nvSpPr>
        <p:spPr/>
        <p:txBody>
          <a:bodyPr/>
          <a:lstStyle/>
          <a:p>
            <a:r>
              <a:rPr lang="de-DE" dirty="0">
                <a:solidFill>
                  <a:srgbClr val="272D45"/>
                </a:solidFill>
                <a:latin typeface="Kanit Light" pitchFamily="34" charset="0"/>
                <a:cs typeface="Kanit Light" pitchFamily="34" charset="-120"/>
              </a:rPr>
              <a:t>Schulden-Cockpit</a:t>
            </a:r>
          </a:p>
        </p:txBody>
      </p:sp>
      <p:sp>
        <p:nvSpPr>
          <p:cNvPr id="4" name="Datumsplatzhalter 3">
            <a:extLst>
              <a:ext uri="{FF2B5EF4-FFF2-40B4-BE49-F238E27FC236}">
                <a16:creationId xmlns:a16="http://schemas.microsoft.com/office/drawing/2014/main" id="{999A8CB3-35F2-47A1-B4CE-899C97C5FDC2}"/>
              </a:ext>
            </a:extLst>
          </p:cNvPr>
          <p:cNvSpPr>
            <a:spLocks noGrp="1"/>
          </p:cNvSpPr>
          <p:nvPr>
            <p:ph type="dt" sz="half" idx="10"/>
          </p:nvPr>
        </p:nvSpPr>
        <p:spPr/>
        <p:txBody>
          <a:bodyPr/>
          <a:lstStyle/>
          <a:p>
            <a:r>
              <a:rPr lang="de-DE"/>
              <a:t>GRS vom 29.07.2026</a:t>
            </a:r>
          </a:p>
        </p:txBody>
      </p:sp>
      <p:sp>
        <p:nvSpPr>
          <p:cNvPr id="5" name="Fußzeilenplatzhalter 4">
            <a:extLst>
              <a:ext uri="{FF2B5EF4-FFF2-40B4-BE49-F238E27FC236}">
                <a16:creationId xmlns:a16="http://schemas.microsoft.com/office/drawing/2014/main" id="{C1B1188B-DF40-45E6-A232-1844DA01FBD1}"/>
              </a:ext>
            </a:extLst>
          </p:cNvPr>
          <p:cNvSpPr>
            <a:spLocks noGrp="1"/>
          </p:cNvSpPr>
          <p:nvPr>
            <p:ph type="ftr" sz="quarter" idx="11"/>
          </p:nvPr>
        </p:nvSpPr>
        <p:spPr/>
        <p:txBody>
          <a:bodyPr/>
          <a:lstStyle/>
          <a:p>
            <a:r>
              <a:rPr lang="de-DE"/>
              <a:t>Finanzzwischenbericht 2026</a:t>
            </a:r>
          </a:p>
        </p:txBody>
      </p:sp>
      <p:sp>
        <p:nvSpPr>
          <p:cNvPr id="6" name="Foliennummernplatzhalter 5">
            <a:extLst>
              <a:ext uri="{FF2B5EF4-FFF2-40B4-BE49-F238E27FC236}">
                <a16:creationId xmlns:a16="http://schemas.microsoft.com/office/drawing/2014/main" id="{DEEB18B3-11BE-4EF8-831A-35DBA598AA1C}"/>
              </a:ext>
            </a:extLst>
          </p:cNvPr>
          <p:cNvSpPr>
            <a:spLocks noGrp="1"/>
          </p:cNvSpPr>
          <p:nvPr>
            <p:ph type="sldNum" sz="quarter" idx="12"/>
          </p:nvPr>
        </p:nvSpPr>
        <p:spPr/>
        <p:txBody>
          <a:bodyPr/>
          <a:lstStyle/>
          <a:p>
            <a:fld id="{68157797-A8E4-47EA-9C1A-7C5D6CD7EB46}" type="slidenum">
              <a:rPr lang="de-DE" smtClean="0"/>
              <a:pPr/>
              <a:t>12</a:t>
            </a:fld>
            <a:endParaRPr lang="de-DE"/>
          </a:p>
        </p:txBody>
      </p:sp>
      <p:sp>
        <p:nvSpPr>
          <p:cNvPr id="10" name="Textfeld 9">
            <a:extLst>
              <a:ext uri="{FF2B5EF4-FFF2-40B4-BE49-F238E27FC236}">
                <a16:creationId xmlns:a16="http://schemas.microsoft.com/office/drawing/2014/main" id="{BD6E62BF-09A9-450F-95AB-3D8FD42755FC}"/>
              </a:ext>
            </a:extLst>
          </p:cNvPr>
          <p:cNvSpPr txBox="1"/>
          <p:nvPr/>
        </p:nvSpPr>
        <p:spPr>
          <a:xfrm>
            <a:off x="984189" y="1761517"/>
            <a:ext cx="2402551" cy="261610"/>
          </a:xfrm>
          <a:prstGeom prst="rect">
            <a:avLst/>
          </a:prstGeom>
          <a:noFill/>
        </p:spPr>
        <p:txBody>
          <a:bodyPr wrap="square" rtlCol="0">
            <a:spAutoFit/>
          </a:bodyPr>
          <a:lstStyle/>
          <a:p>
            <a:r>
              <a:rPr lang="de-DE" sz="1100" dirty="0">
                <a:latin typeface="Arial" panose="020B0604020202020204" pitchFamily="34" charset="0"/>
              </a:rPr>
              <a:t>Schuldenstand zum Jahresbeginn</a:t>
            </a:r>
          </a:p>
        </p:txBody>
      </p:sp>
      <p:sp>
        <p:nvSpPr>
          <p:cNvPr id="11" name="Textfeld 10">
            <a:extLst>
              <a:ext uri="{FF2B5EF4-FFF2-40B4-BE49-F238E27FC236}">
                <a16:creationId xmlns:a16="http://schemas.microsoft.com/office/drawing/2014/main" id="{3992B4D2-4ADA-492E-BEB8-C0A5CE991B7C}"/>
              </a:ext>
            </a:extLst>
          </p:cNvPr>
          <p:cNvSpPr txBox="1"/>
          <p:nvPr/>
        </p:nvSpPr>
        <p:spPr>
          <a:xfrm>
            <a:off x="884559" y="2116777"/>
            <a:ext cx="2402551" cy="424412"/>
          </a:xfrm>
          <a:prstGeom prst="rect">
            <a:avLst/>
          </a:prstGeom>
          <a:noFill/>
        </p:spPr>
        <p:txBody>
          <a:bodyPr wrap="square" rtlCol="0">
            <a:spAutoFit/>
          </a:bodyPr>
          <a:lstStyle/>
          <a:p>
            <a:pPr algn="ctr">
              <a:lnSpc>
                <a:spcPct val="83000"/>
              </a:lnSpc>
            </a:pPr>
            <a:r>
              <a:rPr lang="de-DE" sz="2600" kern="0" dirty="0">
                <a:solidFill>
                  <a:srgbClr val="2C3249"/>
                </a:solidFill>
                <a:latin typeface="Kanit Light" pitchFamily="34" charset="0"/>
                <a:ea typeface="Kanit Light" pitchFamily="34" charset="-122"/>
                <a:cs typeface="Kanit Light" pitchFamily="34" charset="-120"/>
              </a:rPr>
              <a:t>5,31 Mio. EUR</a:t>
            </a:r>
          </a:p>
        </p:txBody>
      </p:sp>
      <p:pic>
        <p:nvPicPr>
          <p:cNvPr id="32" name="Image 0" descr="preencoded.png">
            <a:extLst>
              <a:ext uri="{FF2B5EF4-FFF2-40B4-BE49-F238E27FC236}">
                <a16:creationId xmlns:a16="http://schemas.microsoft.com/office/drawing/2014/main" id="{EBB7690C-14D2-4707-8206-E383B7757DB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3086579"/>
            <a:ext cx="2743200" cy="1322231"/>
          </a:xfrm>
          <a:prstGeom prst="rect">
            <a:avLst/>
          </a:prstGeom>
        </p:spPr>
      </p:pic>
      <p:sp>
        <p:nvSpPr>
          <p:cNvPr id="33" name="Textfeld 32">
            <a:extLst>
              <a:ext uri="{FF2B5EF4-FFF2-40B4-BE49-F238E27FC236}">
                <a16:creationId xmlns:a16="http://schemas.microsoft.com/office/drawing/2014/main" id="{04C7F51A-FB7E-48F6-8FD7-CDCA10C45D8E}"/>
              </a:ext>
            </a:extLst>
          </p:cNvPr>
          <p:cNvSpPr txBox="1"/>
          <p:nvPr/>
        </p:nvSpPr>
        <p:spPr>
          <a:xfrm>
            <a:off x="1052168" y="3212689"/>
            <a:ext cx="2158404" cy="261610"/>
          </a:xfrm>
          <a:prstGeom prst="rect">
            <a:avLst/>
          </a:prstGeom>
          <a:noFill/>
        </p:spPr>
        <p:txBody>
          <a:bodyPr wrap="square" rtlCol="0">
            <a:spAutoFit/>
          </a:bodyPr>
          <a:lstStyle/>
          <a:p>
            <a:r>
              <a:rPr lang="de-DE" sz="1100" dirty="0">
                <a:latin typeface="Arial" panose="020B0604020202020204" pitchFamily="34" charset="0"/>
              </a:rPr>
              <a:t>Geplante Kreditaufnahme</a:t>
            </a:r>
          </a:p>
        </p:txBody>
      </p:sp>
      <p:sp>
        <p:nvSpPr>
          <p:cNvPr id="34" name="Textfeld 33">
            <a:extLst>
              <a:ext uri="{FF2B5EF4-FFF2-40B4-BE49-F238E27FC236}">
                <a16:creationId xmlns:a16="http://schemas.microsoft.com/office/drawing/2014/main" id="{963BD7AD-82F3-40B8-96D1-FD58F74D0A69}"/>
              </a:ext>
            </a:extLst>
          </p:cNvPr>
          <p:cNvSpPr txBox="1"/>
          <p:nvPr/>
        </p:nvSpPr>
        <p:spPr>
          <a:xfrm>
            <a:off x="1052168" y="3537880"/>
            <a:ext cx="2334572" cy="424412"/>
          </a:xfrm>
          <a:prstGeom prst="rect">
            <a:avLst/>
          </a:prstGeom>
          <a:noFill/>
        </p:spPr>
        <p:txBody>
          <a:bodyPr wrap="square" rtlCol="0">
            <a:spAutoFit/>
          </a:bodyPr>
          <a:lstStyle/>
          <a:p>
            <a:pPr algn="ctr">
              <a:lnSpc>
                <a:spcPct val="83000"/>
              </a:lnSpc>
            </a:pPr>
            <a:r>
              <a:rPr lang="de-DE" sz="2600" kern="0" dirty="0">
                <a:solidFill>
                  <a:srgbClr val="2C3249"/>
                </a:solidFill>
                <a:latin typeface="Kanit Light" pitchFamily="34" charset="0"/>
                <a:ea typeface="Kanit Light" pitchFamily="34" charset="-122"/>
                <a:cs typeface="Kanit Light" pitchFamily="34" charset="-120"/>
              </a:rPr>
              <a:t>1,14 Mio. EUR</a:t>
            </a:r>
          </a:p>
        </p:txBody>
      </p:sp>
      <p:sp>
        <p:nvSpPr>
          <p:cNvPr id="35" name="Textfeld 34">
            <a:extLst>
              <a:ext uri="{FF2B5EF4-FFF2-40B4-BE49-F238E27FC236}">
                <a16:creationId xmlns:a16="http://schemas.microsoft.com/office/drawing/2014/main" id="{2C01C2E9-28BF-4CD1-AD16-324AB8CC9697}"/>
              </a:ext>
            </a:extLst>
          </p:cNvPr>
          <p:cNvSpPr txBox="1"/>
          <p:nvPr/>
        </p:nvSpPr>
        <p:spPr>
          <a:xfrm>
            <a:off x="1121799" y="4018013"/>
            <a:ext cx="2158404" cy="261610"/>
          </a:xfrm>
          <a:prstGeom prst="rect">
            <a:avLst/>
          </a:prstGeom>
          <a:noFill/>
        </p:spPr>
        <p:txBody>
          <a:bodyPr wrap="square" rtlCol="0">
            <a:spAutoFit/>
          </a:bodyPr>
          <a:lstStyle/>
          <a:p>
            <a:r>
              <a:rPr lang="en-US" sz="1100" dirty="0" err="1">
                <a:solidFill>
                  <a:srgbClr val="2C3249"/>
                </a:solidFill>
                <a:latin typeface="Kanit Light" pitchFamily="34" charset="0"/>
                <a:ea typeface="Kanit Light" pitchFamily="34" charset="-122"/>
                <a:cs typeface="Kanit Light" pitchFamily="34" charset="-120"/>
              </a:rPr>
              <a:t>im</a:t>
            </a:r>
            <a:r>
              <a:rPr lang="en-US" sz="1100" dirty="0">
                <a:solidFill>
                  <a:srgbClr val="2C3249"/>
                </a:solidFill>
                <a:latin typeface="Kanit Light" pitchFamily="34" charset="0"/>
                <a:ea typeface="Kanit Light" pitchFamily="34" charset="-122"/>
                <a:cs typeface="Kanit Light" pitchFamily="34" charset="-120"/>
              </a:rPr>
              <a:t> </a:t>
            </a:r>
            <a:r>
              <a:rPr lang="en-US" sz="1100" dirty="0" err="1">
                <a:solidFill>
                  <a:srgbClr val="2C3249"/>
                </a:solidFill>
                <a:latin typeface="Kanit Light" pitchFamily="34" charset="0"/>
                <a:ea typeface="Kanit Light" pitchFamily="34" charset="-122"/>
                <a:cs typeface="Kanit Light" pitchFamily="34" charset="-120"/>
              </a:rPr>
              <a:t>Haushaltsplan</a:t>
            </a:r>
            <a:r>
              <a:rPr lang="en-US" sz="1100" dirty="0">
                <a:solidFill>
                  <a:srgbClr val="2C3249"/>
                </a:solidFill>
                <a:latin typeface="Kanit Light" pitchFamily="34" charset="0"/>
                <a:ea typeface="Kanit Light" pitchFamily="34" charset="-122"/>
                <a:cs typeface="Kanit Light" pitchFamily="34" charset="-120"/>
              </a:rPr>
              <a:t> 2026</a:t>
            </a:r>
            <a:endParaRPr lang="de-DE" sz="1100" dirty="0">
              <a:latin typeface="Arial" panose="020B0604020202020204" pitchFamily="34" charset="0"/>
            </a:endParaRPr>
          </a:p>
        </p:txBody>
      </p:sp>
      <p:pic>
        <p:nvPicPr>
          <p:cNvPr id="40" name="Image 0" descr="preencoded.png">
            <a:extLst>
              <a:ext uri="{FF2B5EF4-FFF2-40B4-BE49-F238E27FC236}">
                <a16:creationId xmlns:a16="http://schemas.microsoft.com/office/drawing/2014/main" id="{60424CBF-5874-4775-9DE4-DA74D8B625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66931" y="1603673"/>
            <a:ext cx="2743200" cy="1325564"/>
          </a:xfrm>
          <a:prstGeom prst="rect">
            <a:avLst/>
          </a:prstGeom>
        </p:spPr>
      </p:pic>
      <p:sp>
        <p:nvSpPr>
          <p:cNvPr id="41" name="Textfeld 40">
            <a:extLst>
              <a:ext uri="{FF2B5EF4-FFF2-40B4-BE49-F238E27FC236}">
                <a16:creationId xmlns:a16="http://schemas.microsoft.com/office/drawing/2014/main" id="{74FE7078-26D4-4B74-916E-21714433964B}"/>
              </a:ext>
            </a:extLst>
          </p:cNvPr>
          <p:cNvSpPr txBox="1"/>
          <p:nvPr/>
        </p:nvSpPr>
        <p:spPr>
          <a:xfrm>
            <a:off x="3934278" y="1733785"/>
            <a:ext cx="2337608" cy="261610"/>
          </a:xfrm>
          <a:prstGeom prst="rect">
            <a:avLst/>
          </a:prstGeom>
          <a:noFill/>
        </p:spPr>
        <p:txBody>
          <a:bodyPr wrap="square" rtlCol="0">
            <a:spAutoFit/>
          </a:bodyPr>
          <a:lstStyle/>
          <a:p>
            <a:r>
              <a:rPr lang="de-DE" sz="1100" dirty="0">
                <a:latin typeface="Arial" panose="020B0604020202020204" pitchFamily="34" charset="0"/>
              </a:rPr>
              <a:t>Schuldenstand zum Jahresende</a:t>
            </a:r>
          </a:p>
        </p:txBody>
      </p:sp>
      <p:sp>
        <p:nvSpPr>
          <p:cNvPr id="42" name="Textfeld 41">
            <a:extLst>
              <a:ext uri="{FF2B5EF4-FFF2-40B4-BE49-F238E27FC236}">
                <a16:creationId xmlns:a16="http://schemas.microsoft.com/office/drawing/2014/main" id="{176638C0-BCE0-41E6-B315-EBFCF93CB061}"/>
              </a:ext>
            </a:extLst>
          </p:cNvPr>
          <p:cNvSpPr txBox="1"/>
          <p:nvPr/>
        </p:nvSpPr>
        <p:spPr>
          <a:xfrm>
            <a:off x="3934278" y="2074242"/>
            <a:ext cx="2551517" cy="429413"/>
          </a:xfrm>
          <a:prstGeom prst="rect">
            <a:avLst/>
          </a:prstGeom>
          <a:noFill/>
        </p:spPr>
        <p:txBody>
          <a:bodyPr wrap="square" rtlCol="0">
            <a:spAutoFit/>
          </a:bodyPr>
          <a:lstStyle/>
          <a:p>
            <a:pPr algn="ctr">
              <a:lnSpc>
                <a:spcPct val="83000"/>
              </a:lnSpc>
            </a:pPr>
            <a:r>
              <a:rPr lang="de-DE" sz="2600" kern="0" dirty="0">
                <a:solidFill>
                  <a:srgbClr val="2C3249"/>
                </a:solidFill>
                <a:latin typeface="Kanit Light" pitchFamily="34" charset="0"/>
                <a:ea typeface="Kanit Light" pitchFamily="34" charset="-122"/>
                <a:cs typeface="Kanit Light" pitchFamily="34" charset="-120"/>
              </a:rPr>
              <a:t>4,95 Mio. EUR* </a:t>
            </a:r>
          </a:p>
        </p:txBody>
      </p:sp>
      <p:sp>
        <p:nvSpPr>
          <p:cNvPr id="43" name="Textfeld 42">
            <a:extLst>
              <a:ext uri="{FF2B5EF4-FFF2-40B4-BE49-F238E27FC236}">
                <a16:creationId xmlns:a16="http://schemas.microsoft.com/office/drawing/2014/main" id="{2923F6C7-13AB-4CF3-918D-D467348954D9}"/>
              </a:ext>
            </a:extLst>
          </p:cNvPr>
          <p:cNvSpPr txBox="1"/>
          <p:nvPr/>
        </p:nvSpPr>
        <p:spPr>
          <a:xfrm>
            <a:off x="4021169" y="2526738"/>
            <a:ext cx="2158404" cy="261610"/>
          </a:xfrm>
          <a:prstGeom prst="rect">
            <a:avLst/>
          </a:prstGeom>
          <a:noFill/>
        </p:spPr>
        <p:txBody>
          <a:bodyPr wrap="square" rtlCol="0">
            <a:spAutoFit/>
          </a:bodyPr>
          <a:lstStyle/>
          <a:p>
            <a:r>
              <a:rPr lang="en-US" sz="1100" dirty="0">
                <a:solidFill>
                  <a:srgbClr val="2C3249"/>
                </a:solidFill>
                <a:latin typeface="Kanit Light" pitchFamily="34" charset="0"/>
                <a:ea typeface="Kanit Light" pitchFamily="34" charset="-122"/>
                <a:cs typeface="Kanit Light" pitchFamily="34" charset="-120"/>
              </a:rPr>
              <a:t>Stand: 03.07.2026</a:t>
            </a:r>
            <a:endParaRPr lang="de-DE" sz="1100" dirty="0">
              <a:latin typeface="Arial" panose="020B0604020202020204" pitchFamily="34" charset="0"/>
            </a:endParaRPr>
          </a:p>
        </p:txBody>
      </p:sp>
      <p:sp>
        <p:nvSpPr>
          <p:cNvPr id="14" name="Textfeld 13">
            <a:extLst>
              <a:ext uri="{FF2B5EF4-FFF2-40B4-BE49-F238E27FC236}">
                <a16:creationId xmlns:a16="http://schemas.microsoft.com/office/drawing/2014/main" id="{2A359A63-E47C-44BD-8BB4-390B950BC02E}"/>
              </a:ext>
            </a:extLst>
          </p:cNvPr>
          <p:cNvSpPr txBox="1"/>
          <p:nvPr/>
        </p:nvSpPr>
        <p:spPr>
          <a:xfrm>
            <a:off x="838200" y="5967167"/>
            <a:ext cx="10634221" cy="446276"/>
          </a:xfrm>
          <a:prstGeom prst="rect">
            <a:avLst/>
          </a:prstGeom>
          <a:noFill/>
        </p:spPr>
        <p:txBody>
          <a:bodyPr wrap="square" rtlCol="0">
            <a:spAutoFit/>
          </a:bodyPr>
          <a:lstStyle/>
          <a:p>
            <a:r>
              <a:rPr lang="de-DE" sz="1100" dirty="0">
                <a:solidFill>
                  <a:srgbClr val="2C3249"/>
                </a:solidFill>
                <a:latin typeface="Martel Sans" pitchFamily="34" charset="0"/>
                <a:ea typeface="Martel Sans" pitchFamily="34" charset="-122"/>
                <a:cs typeface="Martel Sans" pitchFamily="34" charset="-120"/>
              </a:rPr>
              <a:t>* Der prognostizierte Schuldenstand steht unter dem Vorbehalt der tatsächlichen Inanspruchnahme der im Haushaltsplan vorgesehenen Kreditermächtigung im zweiten Halbjahr.</a:t>
            </a:r>
          </a:p>
        </p:txBody>
      </p:sp>
      <p:pic>
        <p:nvPicPr>
          <p:cNvPr id="28" name="Image 0" descr="preencoded.png">
            <a:extLst>
              <a:ext uri="{FF2B5EF4-FFF2-40B4-BE49-F238E27FC236}">
                <a16:creationId xmlns:a16="http://schemas.microsoft.com/office/drawing/2014/main" id="{17CE313A-C243-4C9A-B820-7E798D6ADE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75730" y="3098388"/>
            <a:ext cx="2743200" cy="1322231"/>
          </a:xfrm>
          <a:prstGeom prst="rect">
            <a:avLst/>
          </a:prstGeom>
        </p:spPr>
      </p:pic>
      <p:sp>
        <p:nvSpPr>
          <p:cNvPr id="29" name="Textfeld 28">
            <a:extLst>
              <a:ext uri="{FF2B5EF4-FFF2-40B4-BE49-F238E27FC236}">
                <a16:creationId xmlns:a16="http://schemas.microsoft.com/office/drawing/2014/main" id="{1C17B609-84E3-4C76-B8C4-51D9A5252523}"/>
              </a:ext>
            </a:extLst>
          </p:cNvPr>
          <p:cNvSpPr txBox="1"/>
          <p:nvPr/>
        </p:nvSpPr>
        <p:spPr>
          <a:xfrm>
            <a:off x="3989698" y="3224498"/>
            <a:ext cx="2158404" cy="261610"/>
          </a:xfrm>
          <a:prstGeom prst="rect">
            <a:avLst/>
          </a:prstGeom>
          <a:noFill/>
        </p:spPr>
        <p:txBody>
          <a:bodyPr wrap="square" rtlCol="0">
            <a:spAutoFit/>
          </a:bodyPr>
          <a:lstStyle/>
          <a:p>
            <a:r>
              <a:rPr lang="de-DE" sz="1100" dirty="0">
                <a:latin typeface="Arial" panose="020B0604020202020204" pitchFamily="34" charset="0"/>
              </a:rPr>
              <a:t>Bereits aufgenommen</a:t>
            </a:r>
          </a:p>
        </p:txBody>
      </p:sp>
      <p:sp>
        <p:nvSpPr>
          <p:cNvPr id="30" name="Textfeld 29">
            <a:extLst>
              <a:ext uri="{FF2B5EF4-FFF2-40B4-BE49-F238E27FC236}">
                <a16:creationId xmlns:a16="http://schemas.microsoft.com/office/drawing/2014/main" id="{BEDAFC3D-74E0-49F0-8C85-8C4A0869AFED}"/>
              </a:ext>
            </a:extLst>
          </p:cNvPr>
          <p:cNvSpPr txBox="1"/>
          <p:nvPr/>
        </p:nvSpPr>
        <p:spPr>
          <a:xfrm>
            <a:off x="3989698" y="3549689"/>
            <a:ext cx="2234942" cy="424412"/>
          </a:xfrm>
          <a:prstGeom prst="rect">
            <a:avLst/>
          </a:prstGeom>
          <a:noFill/>
        </p:spPr>
        <p:txBody>
          <a:bodyPr wrap="square" rtlCol="0">
            <a:spAutoFit/>
          </a:bodyPr>
          <a:lstStyle/>
          <a:p>
            <a:pPr algn="ctr">
              <a:lnSpc>
                <a:spcPct val="83000"/>
              </a:lnSpc>
            </a:pPr>
            <a:r>
              <a:rPr lang="de-DE" sz="2600" kern="0" dirty="0">
                <a:solidFill>
                  <a:srgbClr val="2C3249"/>
                </a:solidFill>
                <a:latin typeface="Kanit Light" pitchFamily="34" charset="0"/>
                <a:ea typeface="Kanit Light" pitchFamily="34" charset="-122"/>
                <a:cs typeface="Kanit Light" pitchFamily="34" charset="-120"/>
              </a:rPr>
              <a:t>0 EUR</a:t>
            </a:r>
          </a:p>
        </p:txBody>
      </p:sp>
      <p:sp>
        <p:nvSpPr>
          <p:cNvPr id="31" name="Textfeld 30">
            <a:extLst>
              <a:ext uri="{FF2B5EF4-FFF2-40B4-BE49-F238E27FC236}">
                <a16:creationId xmlns:a16="http://schemas.microsoft.com/office/drawing/2014/main" id="{44F59781-124F-444A-BF37-8E739C094B7D}"/>
              </a:ext>
            </a:extLst>
          </p:cNvPr>
          <p:cNvSpPr txBox="1"/>
          <p:nvPr/>
        </p:nvSpPr>
        <p:spPr>
          <a:xfrm>
            <a:off x="4059329" y="4029822"/>
            <a:ext cx="2158404" cy="261610"/>
          </a:xfrm>
          <a:prstGeom prst="rect">
            <a:avLst/>
          </a:prstGeom>
          <a:noFill/>
        </p:spPr>
        <p:txBody>
          <a:bodyPr wrap="square" rtlCol="0">
            <a:spAutoFit/>
          </a:bodyPr>
          <a:lstStyle/>
          <a:p>
            <a:r>
              <a:rPr lang="en-US" sz="1100" dirty="0">
                <a:solidFill>
                  <a:srgbClr val="2C3249"/>
                </a:solidFill>
                <a:latin typeface="Kanit Light" pitchFamily="34" charset="0"/>
                <a:ea typeface="Kanit Light" pitchFamily="34" charset="-122"/>
                <a:cs typeface="Kanit Light" pitchFamily="34" charset="-120"/>
              </a:rPr>
              <a:t>Stand: 03.07.2026</a:t>
            </a:r>
            <a:endParaRPr lang="de-DE" sz="1100" dirty="0">
              <a:latin typeface="Arial" panose="020B0604020202020204" pitchFamily="34" charset="0"/>
            </a:endParaRPr>
          </a:p>
        </p:txBody>
      </p:sp>
      <p:pic>
        <p:nvPicPr>
          <p:cNvPr id="49" name="Image 0" descr="preencoded.png">
            <a:extLst>
              <a:ext uri="{FF2B5EF4-FFF2-40B4-BE49-F238E27FC236}">
                <a16:creationId xmlns:a16="http://schemas.microsoft.com/office/drawing/2014/main" id="{4E160ED9-5C5C-4269-87A8-2EF85F6C4E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6774" y="4541441"/>
            <a:ext cx="2714626" cy="1325564"/>
          </a:xfrm>
          <a:prstGeom prst="rect">
            <a:avLst/>
          </a:prstGeom>
        </p:spPr>
      </p:pic>
      <p:sp>
        <p:nvSpPr>
          <p:cNvPr id="50" name="Textfeld 49">
            <a:extLst>
              <a:ext uri="{FF2B5EF4-FFF2-40B4-BE49-F238E27FC236}">
                <a16:creationId xmlns:a16="http://schemas.microsoft.com/office/drawing/2014/main" id="{CCEEFAF6-8A1A-4848-B97B-B528633C10D5}"/>
              </a:ext>
            </a:extLst>
          </p:cNvPr>
          <p:cNvSpPr txBox="1"/>
          <p:nvPr/>
        </p:nvSpPr>
        <p:spPr>
          <a:xfrm>
            <a:off x="1027612" y="4666248"/>
            <a:ext cx="2158404" cy="261610"/>
          </a:xfrm>
          <a:prstGeom prst="rect">
            <a:avLst/>
          </a:prstGeom>
          <a:noFill/>
        </p:spPr>
        <p:txBody>
          <a:bodyPr wrap="square" rtlCol="0">
            <a:spAutoFit/>
          </a:bodyPr>
          <a:lstStyle/>
          <a:p>
            <a:r>
              <a:rPr lang="de-DE" sz="1100" dirty="0">
                <a:latin typeface="Arial" panose="020B0604020202020204" pitchFamily="34" charset="0"/>
              </a:rPr>
              <a:t>Geplante Tilgungsleistungen</a:t>
            </a:r>
          </a:p>
        </p:txBody>
      </p:sp>
      <p:sp>
        <p:nvSpPr>
          <p:cNvPr id="51" name="Textfeld 50">
            <a:extLst>
              <a:ext uri="{FF2B5EF4-FFF2-40B4-BE49-F238E27FC236}">
                <a16:creationId xmlns:a16="http://schemas.microsoft.com/office/drawing/2014/main" id="{1B938D78-4EB8-4F6C-83E3-5315BFFB0897}"/>
              </a:ext>
            </a:extLst>
          </p:cNvPr>
          <p:cNvSpPr txBox="1"/>
          <p:nvPr/>
        </p:nvSpPr>
        <p:spPr>
          <a:xfrm>
            <a:off x="1114503" y="5056493"/>
            <a:ext cx="2234942" cy="452496"/>
          </a:xfrm>
          <a:prstGeom prst="rect">
            <a:avLst/>
          </a:prstGeom>
          <a:noFill/>
        </p:spPr>
        <p:txBody>
          <a:bodyPr wrap="square" rtlCol="0">
            <a:spAutoFit/>
          </a:bodyPr>
          <a:lstStyle/>
          <a:p>
            <a:pPr algn="ctr">
              <a:lnSpc>
                <a:spcPct val="83000"/>
              </a:lnSpc>
            </a:pPr>
            <a:r>
              <a:rPr lang="de-DE" sz="2800" dirty="0"/>
              <a:t>358.744 EUR </a:t>
            </a:r>
            <a:endParaRPr lang="de-DE" sz="2600" kern="0" dirty="0">
              <a:solidFill>
                <a:srgbClr val="2C3249"/>
              </a:solidFill>
              <a:latin typeface="Kanit Light" pitchFamily="34" charset="0"/>
              <a:ea typeface="Kanit Light" pitchFamily="34" charset="-122"/>
              <a:cs typeface="Kanit Light" pitchFamily="34" charset="-120"/>
            </a:endParaRPr>
          </a:p>
        </p:txBody>
      </p:sp>
      <p:sp>
        <p:nvSpPr>
          <p:cNvPr id="52" name="Textfeld 51">
            <a:extLst>
              <a:ext uri="{FF2B5EF4-FFF2-40B4-BE49-F238E27FC236}">
                <a16:creationId xmlns:a16="http://schemas.microsoft.com/office/drawing/2014/main" id="{05277E45-C773-4A8A-B139-A9218DD271E2}"/>
              </a:ext>
            </a:extLst>
          </p:cNvPr>
          <p:cNvSpPr txBox="1"/>
          <p:nvPr/>
        </p:nvSpPr>
        <p:spPr>
          <a:xfrm>
            <a:off x="1114503" y="5459201"/>
            <a:ext cx="2158404" cy="261610"/>
          </a:xfrm>
          <a:prstGeom prst="rect">
            <a:avLst/>
          </a:prstGeom>
          <a:noFill/>
        </p:spPr>
        <p:txBody>
          <a:bodyPr wrap="square" rtlCol="0">
            <a:spAutoFit/>
          </a:bodyPr>
          <a:lstStyle/>
          <a:p>
            <a:r>
              <a:rPr lang="en-US" sz="1100" dirty="0" err="1">
                <a:solidFill>
                  <a:srgbClr val="2C3249"/>
                </a:solidFill>
                <a:latin typeface="Kanit Light" pitchFamily="34" charset="0"/>
                <a:ea typeface="Kanit Light" pitchFamily="34" charset="-122"/>
                <a:cs typeface="Kanit Light" pitchFamily="34" charset="-120"/>
              </a:rPr>
              <a:t>im</a:t>
            </a:r>
            <a:r>
              <a:rPr lang="en-US" sz="1100" dirty="0">
                <a:solidFill>
                  <a:srgbClr val="2C3249"/>
                </a:solidFill>
                <a:latin typeface="Kanit Light" pitchFamily="34" charset="0"/>
                <a:ea typeface="Kanit Light" pitchFamily="34" charset="-122"/>
                <a:cs typeface="Kanit Light" pitchFamily="34" charset="-120"/>
              </a:rPr>
              <a:t> </a:t>
            </a:r>
            <a:r>
              <a:rPr lang="en-US" sz="1100" dirty="0" err="1">
                <a:solidFill>
                  <a:srgbClr val="2C3249"/>
                </a:solidFill>
                <a:latin typeface="Kanit Light" pitchFamily="34" charset="0"/>
                <a:ea typeface="Kanit Light" pitchFamily="34" charset="-122"/>
                <a:cs typeface="Kanit Light" pitchFamily="34" charset="-120"/>
              </a:rPr>
              <a:t>Haushaltsplan</a:t>
            </a:r>
            <a:r>
              <a:rPr lang="en-US" sz="1100" dirty="0">
                <a:solidFill>
                  <a:srgbClr val="2C3249"/>
                </a:solidFill>
                <a:latin typeface="Kanit Light" pitchFamily="34" charset="0"/>
                <a:ea typeface="Kanit Light" pitchFamily="34" charset="-122"/>
                <a:cs typeface="Kanit Light" pitchFamily="34" charset="-120"/>
              </a:rPr>
              <a:t> 2026</a:t>
            </a:r>
            <a:endParaRPr lang="de-DE" sz="1100" dirty="0">
              <a:latin typeface="Arial" panose="020B0604020202020204" pitchFamily="34" charset="0"/>
            </a:endParaRPr>
          </a:p>
        </p:txBody>
      </p:sp>
      <p:pic>
        <p:nvPicPr>
          <p:cNvPr id="53" name="Image 0" descr="preencoded.png">
            <a:extLst>
              <a:ext uri="{FF2B5EF4-FFF2-40B4-BE49-F238E27FC236}">
                <a16:creationId xmlns:a16="http://schemas.microsoft.com/office/drawing/2014/main" id="{62E4A442-6939-40C7-B93E-50FDB96C8FE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89215" y="4542313"/>
            <a:ext cx="2743200" cy="1325564"/>
          </a:xfrm>
          <a:prstGeom prst="rect">
            <a:avLst/>
          </a:prstGeom>
        </p:spPr>
      </p:pic>
      <p:sp>
        <p:nvSpPr>
          <p:cNvPr id="54" name="Textfeld 53">
            <a:extLst>
              <a:ext uri="{FF2B5EF4-FFF2-40B4-BE49-F238E27FC236}">
                <a16:creationId xmlns:a16="http://schemas.microsoft.com/office/drawing/2014/main" id="{8F71FB4C-C2C6-404F-BAAD-A5ADD2468A8B}"/>
              </a:ext>
            </a:extLst>
          </p:cNvPr>
          <p:cNvSpPr txBox="1"/>
          <p:nvPr/>
        </p:nvSpPr>
        <p:spPr>
          <a:xfrm>
            <a:off x="3950053" y="4667120"/>
            <a:ext cx="2158404" cy="261610"/>
          </a:xfrm>
          <a:prstGeom prst="rect">
            <a:avLst/>
          </a:prstGeom>
          <a:noFill/>
        </p:spPr>
        <p:txBody>
          <a:bodyPr wrap="square" rtlCol="0">
            <a:spAutoFit/>
          </a:bodyPr>
          <a:lstStyle/>
          <a:p>
            <a:r>
              <a:rPr lang="de-DE" sz="1100" dirty="0">
                <a:latin typeface="Arial" panose="020B0604020202020204" pitchFamily="34" charset="0"/>
              </a:rPr>
              <a:t>Derzeitige Tilgungsleistungen</a:t>
            </a:r>
          </a:p>
        </p:txBody>
      </p:sp>
      <p:sp>
        <p:nvSpPr>
          <p:cNvPr id="55" name="Textfeld 54">
            <a:extLst>
              <a:ext uri="{FF2B5EF4-FFF2-40B4-BE49-F238E27FC236}">
                <a16:creationId xmlns:a16="http://schemas.microsoft.com/office/drawing/2014/main" id="{D5DD3A7D-9863-479A-A311-BEA92874C271}"/>
              </a:ext>
            </a:extLst>
          </p:cNvPr>
          <p:cNvSpPr txBox="1"/>
          <p:nvPr/>
        </p:nvSpPr>
        <p:spPr>
          <a:xfrm>
            <a:off x="4036944" y="5057365"/>
            <a:ext cx="2234942" cy="452496"/>
          </a:xfrm>
          <a:prstGeom prst="rect">
            <a:avLst/>
          </a:prstGeom>
          <a:noFill/>
        </p:spPr>
        <p:txBody>
          <a:bodyPr wrap="square" rtlCol="0">
            <a:spAutoFit/>
          </a:bodyPr>
          <a:lstStyle/>
          <a:p>
            <a:pPr algn="ctr">
              <a:lnSpc>
                <a:spcPct val="83000"/>
              </a:lnSpc>
            </a:pPr>
            <a:r>
              <a:rPr lang="de-DE" sz="2800" dirty="0"/>
              <a:t>358.744 EUR </a:t>
            </a:r>
            <a:endParaRPr lang="de-DE" sz="2600" kern="0" dirty="0">
              <a:solidFill>
                <a:srgbClr val="2C3249"/>
              </a:solidFill>
              <a:latin typeface="Kanit Light" pitchFamily="34" charset="0"/>
              <a:ea typeface="Kanit Light" pitchFamily="34" charset="-122"/>
              <a:cs typeface="Kanit Light" pitchFamily="34" charset="-120"/>
            </a:endParaRPr>
          </a:p>
        </p:txBody>
      </p:sp>
      <p:sp>
        <p:nvSpPr>
          <p:cNvPr id="56" name="Textfeld 55">
            <a:extLst>
              <a:ext uri="{FF2B5EF4-FFF2-40B4-BE49-F238E27FC236}">
                <a16:creationId xmlns:a16="http://schemas.microsoft.com/office/drawing/2014/main" id="{F907C27E-8DFB-4C58-B6F3-BD3F02468D03}"/>
              </a:ext>
            </a:extLst>
          </p:cNvPr>
          <p:cNvSpPr txBox="1"/>
          <p:nvPr/>
        </p:nvSpPr>
        <p:spPr>
          <a:xfrm>
            <a:off x="4036944" y="5460073"/>
            <a:ext cx="2158404" cy="261610"/>
          </a:xfrm>
          <a:prstGeom prst="rect">
            <a:avLst/>
          </a:prstGeom>
          <a:noFill/>
        </p:spPr>
        <p:txBody>
          <a:bodyPr wrap="square" rtlCol="0">
            <a:spAutoFit/>
          </a:bodyPr>
          <a:lstStyle/>
          <a:p>
            <a:r>
              <a:rPr lang="en-US" sz="1100" dirty="0">
                <a:solidFill>
                  <a:srgbClr val="2C3249"/>
                </a:solidFill>
                <a:latin typeface="Kanit Light" pitchFamily="34" charset="0"/>
                <a:ea typeface="Kanit Light" pitchFamily="34" charset="-122"/>
                <a:cs typeface="Kanit Light" pitchFamily="34" charset="-120"/>
              </a:rPr>
              <a:t>Stand: 03.07.2026</a:t>
            </a:r>
            <a:endParaRPr lang="de-DE" sz="1100" dirty="0">
              <a:latin typeface="Arial" panose="020B0604020202020204" pitchFamily="34" charset="0"/>
            </a:endParaRPr>
          </a:p>
        </p:txBody>
      </p:sp>
      <p:graphicFrame>
        <p:nvGraphicFramePr>
          <p:cNvPr id="57" name="Diagramm 56">
            <a:extLst>
              <a:ext uri="{FF2B5EF4-FFF2-40B4-BE49-F238E27FC236}">
                <a16:creationId xmlns:a16="http://schemas.microsoft.com/office/drawing/2014/main" id="{A3A6ADFE-7480-46B2-9D11-E3D284EBE797}"/>
              </a:ext>
            </a:extLst>
          </p:cNvPr>
          <p:cNvGraphicFramePr>
            <a:graphicFrameLocks/>
          </p:cNvGraphicFramePr>
          <p:nvPr>
            <p:extLst>
              <p:ext uri="{D42A27DB-BD31-4B8C-83A1-F6EECF244321}">
                <p14:modId xmlns:p14="http://schemas.microsoft.com/office/powerpoint/2010/main" val="2536047712"/>
              </p:ext>
            </p:extLst>
          </p:nvPr>
        </p:nvGraphicFramePr>
        <p:xfrm>
          <a:off x="6555485" y="1527440"/>
          <a:ext cx="5228020" cy="43395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5348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6D9F29-A699-4CE6-9617-D0A5F93037F0}"/>
              </a:ext>
            </a:extLst>
          </p:cNvPr>
          <p:cNvSpPr>
            <a:spLocks noGrp="1"/>
          </p:cNvSpPr>
          <p:nvPr>
            <p:ph type="title"/>
          </p:nvPr>
        </p:nvSpPr>
        <p:spPr>
          <a:xfrm>
            <a:off x="838200" y="593068"/>
            <a:ext cx="10515600" cy="817289"/>
          </a:xfrm>
        </p:spPr>
        <p:txBody>
          <a:bodyPr/>
          <a:lstStyle/>
          <a:p>
            <a:r>
              <a:rPr lang="de-DE" altLang="de-DE" dirty="0">
                <a:solidFill>
                  <a:srgbClr val="272D45"/>
                </a:solidFill>
                <a:latin typeface="Kanit Light" pitchFamily="34" charset="0"/>
              </a:rPr>
              <a:t>Fazit / Kernaussagen </a:t>
            </a:r>
            <a:endParaRPr lang="de-DE" dirty="0">
              <a:solidFill>
                <a:srgbClr val="272D45"/>
              </a:solidFill>
              <a:latin typeface="Kanit Light" pitchFamily="34" charset="0"/>
            </a:endParaRPr>
          </a:p>
        </p:txBody>
      </p:sp>
      <p:sp>
        <p:nvSpPr>
          <p:cNvPr id="3" name="Inhaltsplatzhalter 2">
            <a:extLst>
              <a:ext uri="{FF2B5EF4-FFF2-40B4-BE49-F238E27FC236}">
                <a16:creationId xmlns:a16="http://schemas.microsoft.com/office/drawing/2014/main" id="{4AC26F54-225A-4DB9-AC18-FFE023BB50E4}"/>
              </a:ext>
            </a:extLst>
          </p:cNvPr>
          <p:cNvSpPr>
            <a:spLocks noGrp="1"/>
          </p:cNvSpPr>
          <p:nvPr>
            <p:ph idx="1"/>
          </p:nvPr>
        </p:nvSpPr>
        <p:spPr>
          <a:xfrm>
            <a:off x="864476" y="1410357"/>
            <a:ext cx="10515600" cy="3298168"/>
          </a:xfrm>
        </p:spPr>
        <p:txBody>
          <a:bodyPr/>
          <a:lstStyle/>
          <a:p>
            <a:r>
              <a:rPr lang="de-DE" dirty="0"/>
              <a:t>Ergebnishaushalt entwickelt sich besser als prognostiziert</a:t>
            </a:r>
          </a:p>
          <a:p>
            <a:r>
              <a:rPr lang="de-DE" dirty="0"/>
              <a:t>Kreisumlage wie geplant beschlossen mit 30 v.H.</a:t>
            </a:r>
          </a:p>
          <a:p>
            <a:r>
              <a:rPr lang="de-DE" dirty="0"/>
              <a:t>Liquidität stabil – keine Kassenkredite</a:t>
            </a:r>
          </a:p>
          <a:p>
            <a:r>
              <a:rPr lang="de-DE" dirty="0"/>
              <a:t>Nach aktueller Prognose voraussichtlich keine Kreditaufnahme notwendig</a:t>
            </a:r>
          </a:p>
          <a:p>
            <a:r>
              <a:rPr lang="de-DE" dirty="0"/>
              <a:t>Investitionsumsetzung deutlich hinter Planung – nicht alle Maßnahmen werden 2026 realisiert</a:t>
            </a:r>
          </a:p>
          <a:p>
            <a:endParaRPr lang="de-DE" dirty="0"/>
          </a:p>
        </p:txBody>
      </p:sp>
      <p:sp>
        <p:nvSpPr>
          <p:cNvPr id="4" name="Datumsplatzhalter 3">
            <a:extLst>
              <a:ext uri="{FF2B5EF4-FFF2-40B4-BE49-F238E27FC236}">
                <a16:creationId xmlns:a16="http://schemas.microsoft.com/office/drawing/2014/main" id="{999A8CB3-35F2-47A1-B4CE-899C97C5FDC2}"/>
              </a:ext>
            </a:extLst>
          </p:cNvPr>
          <p:cNvSpPr>
            <a:spLocks noGrp="1"/>
          </p:cNvSpPr>
          <p:nvPr>
            <p:ph type="dt" sz="half" idx="10"/>
          </p:nvPr>
        </p:nvSpPr>
        <p:spPr/>
        <p:txBody>
          <a:bodyPr/>
          <a:lstStyle/>
          <a:p>
            <a:r>
              <a:rPr lang="de-DE"/>
              <a:t>GRS vom 29.07.2026</a:t>
            </a:r>
          </a:p>
        </p:txBody>
      </p:sp>
      <p:sp>
        <p:nvSpPr>
          <p:cNvPr id="5" name="Fußzeilenplatzhalter 4">
            <a:extLst>
              <a:ext uri="{FF2B5EF4-FFF2-40B4-BE49-F238E27FC236}">
                <a16:creationId xmlns:a16="http://schemas.microsoft.com/office/drawing/2014/main" id="{C1B1188B-DF40-45E6-A232-1844DA01FBD1}"/>
              </a:ext>
            </a:extLst>
          </p:cNvPr>
          <p:cNvSpPr>
            <a:spLocks noGrp="1"/>
          </p:cNvSpPr>
          <p:nvPr>
            <p:ph type="ftr" sz="quarter" idx="11"/>
          </p:nvPr>
        </p:nvSpPr>
        <p:spPr/>
        <p:txBody>
          <a:bodyPr/>
          <a:lstStyle/>
          <a:p>
            <a:r>
              <a:rPr lang="de-DE"/>
              <a:t>Finanzzwischenbericht 2026</a:t>
            </a:r>
          </a:p>
        </p:txBody>
      </p:sp>
      <p:sp>
        <p:nvSpPr>
          <p:cNvPr id="6" name="Foliennummernplatzhalter 5">
            <a:extLst>
              <a:ext uri="{FF2B5EF4-FFF2-40B4-BE49-F238E27FC236}">
                <a16:creationId xmlns:a16="http://schemas.microsoft.com/office/drawing/2014/main" id="{DEEB18B3-11BE-4EF8-831A-35DBA598AA1C}"/>
              </a:ext>
            </a:extLst>
          </p:cNvPr>
          <p:cNvSpPr>
            <a:spLocks noGrp="1"/>
          </p:cNvSpPr>
          <p:nvPr>
            <p:ph type="sldNum" sz="quarter" idx="12"/>
          </p:nvPr>
        </p:nvSpPr>
        <p:spPr/>
        <p:txBody>
          <a:bodyPr/>
          <a:lstStyle/>
          <a:p>
            <a:fld id="{68157797-A8E4-47EA-9C1A-7C5D6CD7EB46}" type="slidenum">
              <a:rPr lang="de-DE" smtClean="0"/>
              <a:pPr/>
              <a:t>13</a:t>
            </a:fld>
            <a:endParaRPr lang="de-DE"/>
          </a:p>
        </p:txBody>
      </p:sp>
      <p:sp>
        <p:nvSpPr>
          <p:cNvPr id="7" name="Textfeld 6">
            <a:extLst>
              <a:ext uri="{FF2B5EF4-FFF2-40B4-BE49-F238E27FC236}">
                <a16:creationId xmlns:a16="http://schemas.microsoft.com/office/drawing/2014/main" id="{437EACD1-7447-4B18-B7F2-AD38BD4BE02D}"/>
              </a:ext>
            </a:extLst>
          </p:cNvPr>
          <p:cNvSpPr txBox="1"/>
          <p:nvPr/>
        </p:nvSpPr>
        <p:spPr>
          <a:xfrm>
            <a:off x="864476" y="4795230"/>
            <a:ext cx="9821917" cy="1569660"/>
          </a:xfrm>
          <a:prstGeom prst="rect">
            <a:avLst/>
          </a:prstGeom>
          <a:noFill/>
        </p:spPr>
        <p:txBody>
          <a:bodyPr wrap="square" rtlCol="0">
            <a:spAutoFit/>
          </a:bodyPr>
          <a:lstStyle/>
          <a:p>
            <a:r>
              <a:rPr lang="de-DE" dirty="0">
                <a:solidFill>
                  <a:srgbClr val="FF0000"/>
                </a:solidFill>
              </a:rPr>
              <a:t>→</a:t>
            </a:r>
            <a:r>
              <a:rPr lang="de-DE" dirty="0"/>
              <a:t> </a:t>
            </a:r>
            <a:r>
              <a:rPr lang="de-DE" sz="2400" dirty="0">
                <a:solidFill>
                  <a:srgbClr val="FF0000"/>
                </a:solidFill>
              </a:rPr>
              <a:t>Der Verzicht auf eine Kreditaufnahme ist positiv zu bewerten, beruht jedoch auch auf der  </a:t>
            </a:r>
            <a:r>
              <a:rPr lang="de-DE" sz="2400" b="1" dirty="0">
                <a:solidFill>
                  <a:srgbClr val="FF0000"/>
                </a:solidFill>
              </a:rPr>
              <a:t>verzögerten Umsetzung von Investitionen</a:t>
            </a:r>
            <a:r>
              <a:rPr lang="de-DE" sz="2400" dirty="0">
                <a:solidFill>
                  <a:srgbClr val="FF0000"/>
                </a:solidFill>
              </a:rPr>
              <a:t>. Die Liquiditätsreserve bewegt sich dennoch lediglich auf dem Niveau der Mindestliquidität und lässt nur einen </a:t>
            </a:r>
            <a:r>
              <a:rPr lang="de-DE" sz="2400" b="1" dirty="0">
                <a:solidFill>
                  <a:srgbClr val="FF0000"/>
                </a:solidFill>
              </a:rPr>
              <a:t>begrenzten finanziellen Spielraum</a:t>
            </a:r>
            <a:r>
              <a:rPr lang="de-DE" sz="2400" dirty="0">
                <a:solidFill>
                  <a:srgbClr val="FF0000"/>
                </a:solidFill>
              </a:rPr>
              <a:t>.</a:t>
            </a:r>
          </a:p>
        </p:txBody>
      </p:sp>
    </p:spTree>
    <p:extLst>
      <p:ext uri="{BB962C8B-B14F-4D97-AF65-F5344CB8AC3E}">
        <p14:creationId xmlns:p14="http://schemas.microsoft.com/office/powerpoint/2010/main" val="2863966165"/>
      </p:ext>
    </p:extLst>
  </p:cSld>
  <p:clrMapOvr>
    <a:masterClrMapping/>
  </p:clrMapOvr>
</p:sld>
</file>

<file path=ppt/theme/theme1.xml><?xml version="1.0" encoding="utf-8"?>
<a:theme xmlns:a="http://schemas.openxmlformats.org/drawingml/2006/main" name="Nordheim Titelfoli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Nordheim Schlussfoli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827</Words>
  <Application>Microsoft Office PowerPoint</Application>
  <PresentationFormat>Breitbild</PresentationFormat>
  <Paragraphs>204</Paragraphs>
  <Slides>13</Slides>
  <Notes>0</Notes>
  <HiddenSlides>0</HiddenSlides>
  <MMClips>0</MMClips>
  <ScaleCrop>false</ScaleCrop>
  <HeadingPairs>
    <vt:vector size="6" baseType="variant">
      <vt:variant>
        <vt:lpstr>Verwendete Schriftarten</vt:lpstr>
      </vt:variant>
      <vt:variant>
        <vt:i4>5</vt:i4>
      </vt:variant>
      <vt:variant>
        <vt:lpstr>Design</vt:lpstr>
      </vt:variant>
      <vt:variant>
        <vt:i4>4</vt:i4>
      </vt:variant>
      <vt:variant>
        <vt:lpstr>Folientitel</vt:lpstr>
      </vt:variant>
      <vt:variant>
        <vt:i4>13</vt:i4>
      </vt:variant>
    </vt:vector>
  </HeadingPairs>
  <TitlesOfParts>
    <vt:vector size="22" baseType="lpstr">
      <vt:lpstr>Arial</vt:lpstr>
      <vt:lpstr>Calibri</vt:lpstr>
      <vt:lpstr>Calibri Light</vt:lpstr>
      <vt:lpstr>Kanit Light</vt:lpstr>
      <vt:lpstr>Martel Sans</vt:lpstr>
      <vt:lpstr>Nordheim Titelfolie</vt:lpstr>
      <vt:lpstr>Benutzerdefiniertes Design</vt:lpstr>
      <vt:lpstr>1_Benutzerdefiniertes Design</vt:lpstr>
      <vt:lpstr>Nordheim Schlussfolie</vt:lpstr>
      <vt:lpstr>Finanzzwischen-bericht 2026 Präsentation zur Sitzungsvorlage 57/2026</vt:lpstr>
      <vt:lpstr>PowerPoint-Präsentation</vt:lpstr>
      <vt:lpstr>Entwicklung des Ergebnishaushalt</vt:lpstr>
      <vt:lpstr>Wesentliche Steuern und Zuweisungen</vt:lpstr>
      <vt:lpstr>Veränderungen bei den Erträgen</vt:lpstr>
      <vt:lpstr>Entwicklung des Ergebnishaushalt</vt:lpstr>
      <vt:lpstr>PowerPoint-Präsentation</vt:lpstr>
      <vt:lpstr>Veränderungen bei den Aufwendungen</vt:lpstr>
      <vt:lpstr>Stand der Investitionen</vt:lpstr>
      <vt:lpstr>Stand der Zuschüsse u. Vermögensveräußerung</vt:lpstr>
      <vt:lpstr>Liquiditäts-Cockpit</vt:lpstr>
      <vt:lpstr>Schulden-Cockpit</vt:lpstr>
      <vt:lpstr>Fazit / Kernaussagen </vt:lpstr>
    </vt:vector>
  </TitlesOfParts>
  <Company>Gemeinde Nordheim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Link, Silas</dc:creator>
  <cp:lastModifiedBy>Lück, Saskia</cp:lastModifiedBy>
  <cp:revision>143</cp:revision>
  <dcterms:created xsi:type="dcterms:W3CDTF">2022-02-15T08:04:46Z</dcterms:created>
  <dcterms:modified xsi:type="dcterms:W3CDTF">2026-07-28T12:44:37Z</dcterms:modified>
</cp:coreProperties>
</file>